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1538" r:id="rId2"/>
    <p:sldId id="1526" r:id="rId3"/>
    <p:sldId id="1556" r:id="rId4"/>
    <p:sldId id="1500" r:id="rId5"/>
    <p:sldId id="1550" r:id="rId6"/>
    <p:sldId id="1551" r:id="rId7"/>
    <p:sldId id="1552" r:id="rId8"/>
    <p:sldId id="1557" r:id="rId9"/>
    <p:sldId id="1530" r:id="rId10"/>
    <p:sldId id="1531" r:id="rId11"/>
    <p:sldId id="1534" r:id="rId12"/>
    <p:sldId id="1537" r:id="rId13"/>
    <p:sldId id="1518" r:id="rId14"/>
    <p:sldId id="1539" r:id="rId15"/>
    <p:sldId id="1540" r:id="rId16"/>
    <p:sldId id="1510" r:id="rId17"/>
    <p:sldId id="1521" r:id="rId18"/>
    <p:sldId id="1516" r:id="rId19"/>
    <p:sldId id="1519" r:id="rId20"/>
    <p:sldId id="1511" r:id="rId21"/>
    <p:sldId id="1541" r:id="rId22"/>
    <p:sldId id="1542" r:id="rId23"/>
    <p:sldId id="1553" r:id="rId24"/>
    <p:sldId id="1543" r:id="rId25"/>
    <p:sldId id="1544" r:id="rId26"/>
    <p:sldId id="1545" r:id="rId27"/>
    <p:sldId id="1546"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D62"/>
    <a:srgbClr val="3CDEFE"/>
    <a:srgbClr val="093239"/>
    <a:srgbClr val="930A25"/>
    <a:srgbClr val="ABE5EF"/>
    <a:srgbClr val="E6E6E6"/>
    <a:srgbClr val="703C38"/>
    <a:srgbClr val="E3A499"/>
    <a:srgbClr val="EDB8A9"/>
    <a:srgbClr val="F2C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660"/>
  </p:normalViewPr>
  <p:slideViewPr>
    <p:cSldViewPr snapToGrid="0">
      <p:cViewPr varScale="1">
        <p:scale>
          <a:sx n="72" d="100"/>
          <a:sy n="72" d="100"/>
        </p:scale>
        <p:origin x="1566" y="72"/>
      </p:cViewPr>
      <p:guideLst>
        <p:guide orient="horz" pos="2160"/>
        <p:guide pos="3840"/>
      </p:guideLst>
    </p:cSldViewPr>
  </p:slideViewPr>
  <p:notesTextViewPr>
    <p:cViewPr>
      <p:scale>
        <a:sx n="3" d="2"/>
        <a:sy n="3" d="2"/>
      </p:scale>
      <p:origin x="0" y="0"/>
    </p:cViewPr>
  </p:notesTextViewPr>
  <p:notesViewPr>
    <p:cSldViewPr snapToGrid="0">
      <p:cViewPr varScale="1">
        <p:scale>
          <a:sx n="55" d="100"/>
          <a:sy n="55" d="100"/>
        </p:scale>
        <p:origin x="20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xmlns=""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t>6/10/2025</a:t>
            </a:fld>
            <a:endParaRPr lang="es-CO"/>
          </a:p>
        </p:txBody>
      </p:sp>
      <p:sp>
        <p:nvSpPr>
          <p:cNvPr id="4" name="Marcador de pie de página 3">
            <a:extLst>
              <a:ext uri="{FF2B5EF4-FFF2-40B4-BE49-F238E27FC236}">
                <a16:creationId xmlns:a16="http://schemas.microsoft.com/office/drawing/2014/main" xmlns=""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6/10/2025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‹Nº›</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MX" altLang="es-MX">
              <a:latin typeface="Source Sans Pro" panose="020B0503030403020204" pitchFamily="34" charset="0"/>
            </a:endParaRPr>
          </a:p>
        </p:txBody>
      </p:sp>
      <p:sp>
        <p:nvSpPr>
          <p:cNvPr id="104451"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1030288">
              <a:defRPr sz="3600">
                <a:solidFill>
                  <a:schemeClr val="tx1"/>
                </a:solidFill>
                <a:latin typeface="Lato Light" panose="020F0302020204030203" pitchFamily="34" charset="0"/>
                <a:ea typeface="MS PGothic" panose="020B0600070205080204" pitchFamily="34" charset="-128"/>
              </a:defRPr>
            </a:lvl1pPr>
            <a:lvl2pPr marL="742950" indent="-285750" defTabSz="1030288">
              <a:defRPr sz="3600">
                <a:solidFill>
                  <a:schemeClr val="tx1"/>
                </a:solidFill>
                <a:latin typeface="Lato Light" panose="020F0302020204030203" pitchFamily="34" charset="0"/>
                <a:ea typeface="MS PGothic" panose="020B0600070205080204" pitchFamily="34" charset="-128"/>
              </a:defRPr>
            </a:lvl2pPr>
            <a:lvl3pPr marL="1143000" indent="-228600" defTabSz="1030288">
              <a:defRPr sz="3600">
                <a:solidFill>
                  <a:schemeClr val="tx1"/>
                </a:solidFill>
                <a:latin typeface="Lato Light" panose="020F0302020204030203" pitchFamily="34" charset="0"/>
                <a:ea typeface="MS PGothic" panose="020B0600070205080204" pitchFamily="34" charset="-128"/>
              </a:defRPr>
            </a:lvl3pPr>
            <a:lvl4pPr marL="1600200" indent="-228600" defTabSz="1030288">
              <a:defRPr sz="3600">
                <a:solidFill>
                  <a:schemeClr val="tx1"/>
                </a:solidFill>
                <a:latin typeface="Lato Light" panose="020F0302020204030203" pitchFamily="34" charset="0"/>
                <a:ea typeface="MS PGothic" panose="020B0600070205080204" pitchFamily="34" charset="-128"/>
              </a:defRPr>
            </a:lvl4pPr>
            <a:lvl5pPr marL="2057400" indent="-228600" defTabSz="1030288">
              <a:defRPr sz="3600">
                <a:solidFill>
                  <a:schemeClr val="tx1"/>
                </a:solidFill>
                <a:latin typeface="Lato Light" panose="020F0302020204030203" pitchFamily="34" charset="0"/>
                <a:ea typeface="MS PGothic" panose="020B0600070205080204" pitchFamily="34" charset="-128"/>
              </a:defRPr>
            </a:lvl5pPr>
            <a:lvl6pPr marL="2514600" indent="-228600" defTabSz="1030288"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030288"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030288"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030288"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fontAlgn="base">
              <a:spcBef>
                <a:spcPct val="0"/>
              </a:spcBef>
              <a:spcAft>
                <a:spcPct val="0"/>
              </a:spcAft>
            </a:pPr>
            <a:r>
              <a:rPr lang="en-US" altLang="es-MX" sz="1200">
                <a:latin typeface="Source Sans Pro" panose="020B0503030403020204" pitchFamily="34" charset="0"/>
                <a:cs typeface="Arial" panose="020B0604020202020204" pitchFamily="34" charset="0"/>
              </a:rPr>
              <a:t>My First Template</a:t>
            </a:r>
          </a:p>
        </p:txBody>
      </p:sp>
    </p:spTree>
    <p:extLst>
      <p:ext uri="{BB962C8B-B14F-4D97-AF65-F5344CB8AC3E}">
        <p14:creationId xmlns:p14="http://schemas.microsoft.com/office/powerpoint/2010/main" val="17596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_tradnl" sz="1200" dirty="0"/>
              <a:t>Definieron el autocuidado como la respuesta conductual a los síntomas de la enfermedad, como fenómeno social, ha sido reconocido como un recurso para la promoción de salud. En medicina, el autocuidado se ha asociado con la gestión del tratamiento, la enfermedad. </a:t>
            </a:r>
            <a:endParaRPr lang="es-ES" dirty="0"/>
          </a:p>
        </p:txBody>
      </p:sp>
      <p:sp>
        <p:nvSpPr>
          <p:cNvPr id="4" name="Marcador de número de diapositiva 3"/>
          <p:cNvSpPr>
            <a:spLocks noGrp="1"/>
          </p:cNvSpPr>
          <p:nvPr>
            <p:ph type="sldNum" sz="quarter" idx="10"/>
          </p:nvPr>
        </p:nvSpPr>
        <p:spPr/>
        <p:txBody>
          <a:bodyPr/>
          <a:lstStyle/>
          <a:p>
            <a:fld id="{B93AF888-F1CF-4CFB-97AE-7DAD3D6372DE}" type="slidenum">
              <a:rPr lang="es-ES" smtClean="0"/>
              <a:t>5</a:t>
            </a:fld>
            <a:endParaRPr lang="es-ES"/>
          </a:p>
        </p:txBody>
      </p:sp>
    </p:spTree>
    <p:extLst>
      <p:ext uri="{BB962C8B-B14F-4D97-AF65-F5344CB8AC3E}">
        <p14:creationId xmlns:p14="http://schemas.microsoft.com/office/powerpoint/2010/main" val="163981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_tradnl" sz="1200" kern="1200" dirty="0">
                <a:solidFill>
                  <a:schemeClr val="tx1"/>
                </a:solidFill>
                <a:effectLst/>
                <a:latin typeface="+mn-lt"/>
                <a:ea typeface="+mn-ea"/>
                <a:cs typeface="+mn-cs"/>
              </a:rPr>
              <a:t>Diversos autores han descrito el autocuidado como un fenómeno social formado por condiciones y procesos que influyen en la salud.</a:t>
            </a:r>
            <a:r>
              <a:rPr lang="es-ES_tradnl" sz="1200" kern="1200" baseline="300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 esta perspectiva, el autocuidado se considera interactivo con los sistemas de atención de la salud en lugar de ser independiente de la atención profesional</a:t>
            </a:r>
            <a:endParaRPr lang="es-ES" dirty="0"/>
          </a:p>
        </p:txBody>
      </p:sp>
      <p:sp>
        <p:nvSpPr>
          <p:cNvPr id="4" name="Marcador de número de diapositiva 3"/>
          <p:cNvSpPr>
            <a:spLocks noGrp="1"/>
          </p:cNvSpPr>
          <p:nvPr>
            <p:ph type="sldNum" sz="quarter" idx="10"/>
          </p:nvPr>
        </p:nvSpPr>
        <p:spPr/>
        <p:txBody>
          <a:bodyPr/>
          <a:lstStyle/>
          <a:p>
            <a:fld id="{B93AF888-F1CF-4CFB-97AE-7DAD3D6372DE}" type="slidenum">
              <a:rPr lang="es-ES" smtClean="0"/>
              <a:t>6</a:t>
            </a:fld>
            <a:endParaRPr lang="es-ES"/>
          </a:p>
        </p:txBody>
      </p:sp>
    </p:spTree>
    <p:extLst>
      <p:ext uri="{BB962C8B-B14F-4D97-AF65-F5344CB8AC3E}">
        <p14:creationId xmlns:p14="http://schemas.microsoft.com/office/powerpoint/2010/main" val="336915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_tradnl" sz="1200" kern="1200" dirty="0">
                <a:solidFill>
                  <a:schemeClr val="tx1"/>
                </a:solidFill>
                <a:effectLst/>
                <a:latin typeface="+mn-lt"/>
                <a:ea typeface="+mn-ea"/>
                <a:cs typeface="+mn-cs"/>
              </a:rPr>
              <a:t>Aunque ampliamente utilizado en la literatura, el concepto de autocuidado permanece pobremente dilucidado con relación al proceso de formación del médico que se desempeña como médico de Medicina General Integral</a:t>
            </a:r>
            <a:r>
              <a:rPr lang="es-ES_tradnl" sz="1200" kern="1200" baseline="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 la comunidad para la instrucción al paciente lo que pudiera estar sustentado por la insuficiencia de “documentos, guías o programas –curriculares o asistenciales” relacionados con este proceso</a:t>
            </a:r>
            <a:endParaRPr lang="es-ES" dirty="0"/>
          </a:p>
        </p:txBody>
      </p:sp>
      <p:sp>
        <p:nvSpPr>
          <p:cNvPr id="4" name="Marcador de número de diapositiva 3"/>
          <p:cNvSpPr>
            <a:spLocks noGrp="1"/>
          </p:cNvSpPr>
          <p:nvPr>
            <p:ph type="sldNum" sz="quarter" idx="10"/>
          </p:nvPr>
        </p:nvSpPr>
        <p:spPr/>
        <p:txBody>
          <a:bodyPr/>
          <a:lstStyle/>
          <a:p>
            <a:fld id="{B93AF888-F1CF-4CFB-97AE-7DAD3D6372DE}" type="slidenum">
              <a:rPr lang="es-ES" smtClean="0"/>
              <a:t>7</a:t>
            </a:fld>
            <a:endParaRPr lang="es-ES"/>
          </a:p>
        </p:txBody>
      </p:sp>
    </p:spTree>
    <p:extLst>
      <p:ext uri="{BB962C8B-B14F-4D97-AF65-F5344CB8AC3E}">
        <p14:creationId xmlns:p14="http://schemas.microsoft.com/office/powerpoint/2010/main" val="310132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52AD2B1D-919F-4B4B-9EA4-6B8862BB2E92}"/>
              </a:ext>
            </a:extLst>
          </p:cNvPr>
          <p:cNvSpPr/>
          <p:nvPr userDrawn="1"/>
        </p:nvSpPr>
        <p:spPr>
          <a:xfrm>
            <a:off x="9296400" y="4686300"/>
            <a:ext cx="2895600"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612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9">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91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10">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xmlns="" id="{4A1E1C62-7682-45EB-A414-2445831CA734}"/>
              </a:ext>
            </a:extLst>
          </p:cNvPr>
          <p:cNvSpPr>
            <a:spLocks noGrp="1"/>
          </p:cNvSpPr>
          <p:nvPr>
            <p:ph type="pic" sz="quarter" idx="10"/>
          </p:nvPr>
        </p:nvSpPr>
        <p:spPr>
          <a:xfrm>
            <a:off x="9582150" y="1371600"/>
            <a:ext cx="2305050" cy="4076700"/>
          </a:xfrm>
          <a:prstGeom prst="rect">
            <a:avLst/>
          </a:prstGeom>
        </p:spPr>
        <p:txBody>
          <a:bodyPr/>
          <a:lstStyle/>
          <a:p>
            <a:endParaRPr lang="en-US"/>
          </a:p>
        </p:txBody>
      </p:sp>
      <p:sp>
        <p:nvSpPr>
          <p:cNvPr id="11" name="Marcador de posición de imagen 10">
            <a:extLst>
              <a:ext uri="{FF2B5EF4-FFF2-40B4-BE49-F238E27FC236}">
                <a16:creationId xmlns:a16="http://schemas.microsoft.com/office/drawing/2014/main" xmlns="" id="{67FDB8DE-73CA-434E-AB2D-412B8633F229}"/>
              </a:ext>
            </a:extLst>
          </p:cNvPr>
          <p:cNvSpPr>
            <a:spLocks noGrp="1"/>
          </p:cNvSpPr>
          <p:nvPr>
            <p:ph type="pic" sz="quarter" idx="11"/>
          </p:nvPr>
        </p:nvSpPr>
        <p:spPr>
          <a:xfrm>
            <a:off x="7277100" y="1047750"/>
            <a:ext cx="2609850" cy="4648200"/>
          </a:xfrm>
          <a:prstGeom prst="rect">
            <a:avLst/>
          </a:prstGeom>
        </p:spPr>
        <p:txBody>
          <a:bodyPr/>
          <a:lstStyle/>
          <a:p>
            <a:endParaRPr lang="en-US"/>
          </a:p>
        </p:txBody>
      </p:sp>
    </p:spTree>
    <p:extLst>
      <p:ext uri="{BB962C8B-B14F-4D97-AF65-F5344CB8AC3E}">
        <p14:creationId xmlns:p14="http://schemas.microsoft.com/office/powerpoint/2010/main" val="215561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xmlns="" id="{B4AE9F9E-652F-43BC-A855-1A8A6E6F909B}"/>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26196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91B9A2-58C8-4C12-9FA0-05BA7C1D62D0}"/>
              </a:ext>
            </a:extLst>
          </p:cNvPr>
          <p:cNvSpPr>
            <a:spLocks noGrp="1"/>
          </p:cNvSpPr>
          <p:nvPr>
            <p:ph type="title" hasCustomPrompt="1"/>
          </p:nvPr>
        </p:nvSpPr>
        <p:spPr>
          <a:xfrm>
            <a:off x="1103086" y="365125"/>
            <a:ext cx="10250714" cy="752475"/>
          </a:xfrm>
          <a:prstGeom prst="rect">
            <a:avLst/>
          </a:prstGeom>
        </p:spPr>
        <p:txBody>
          <a:bodyPr/>
          <a:lstStyle>
            <a:lvl1pPr algn="ctr">
              <a:defRPr sz="4000">
                <a:latin typeface="Lato Light" panose="020F0302020204030203" pitchFamily="34" charset="0"/>
              </a:defRPr>
            </a:lvl1pPr>
          </a:lstStyle>
          <a:p>
            <a:r>
              <a:rPr lang="es-ES" dirty="0" err="1"/>
              <a:t>Click</a:t>
            </a:r>
            <a:r>
              <a:rPr lang="es-ES" dirty="0"/>
              <a:t> </a:t>
            </a:r>
            <a:r>
              <a:rPr lang="es-ES" dirty="0" err="1"/>
              <a:t>To</a:t>
            </a:r>
            <a:r>
              <a:rPr lang="es-ES" dirty="0"/>
              <a:t> </a:t>
            </a:r>
            <a:r>
              <a:rPr lang="es-ES" dirty="0" err="1"/>
              <a:t>Add</a:t>
            </a:r>
            <a:r>
              <a:rPr lang="es-ES" dirty="0"/>
              <a:t> Text </a:t>
            </a:r>
            <a:endParaRPr lang="en-US" dirty="0"/>
          </a:p>
        </p:txBody>
      </p:sp>
      <p:sp>
        <p:nvSpPr>
          <p:cNvPr id="6" name="Marcador de texto 5">
            <a:extLst>
              <a:ext uri="{FF2B5EF4-FFF2-40B4-BE49-F238E27FC236}">
                <a16:creationId xmlns:a16="http://schemas.microsoft.com/office/drawing/2014/main" xmlns="" id="{4F167FD9-B9E0-4CAA-9AD1-3671CFB44D4A}"/>
              </a:ext>
            </a:extLst>
          </p:cNvPr>
          <p:cNvSpPr>
            <a:spLocks noGrp="1"/>
          </p:cNvSpPr>
          <p:nvPr>
            <p:ph type="body" sz="quarter" idx="10" hasCustomPrompt="1"/>
          </p:nvPr>
        </p:nvSpPr>
        <p:spPr>
          <a:xfrm>
            <a:off x="1103313" y="1408113"/>
            <a:ext cx="10250487" cy="943201"/>
          </a:xfrm>
          <a:prstGeom prst="rect">
            <a:avLst/>
          </a:prstGeom>
        </p:spPr>
        <p:txBody>
          <a:bodyPr/>
          <a:lstStyle>
            <a:lvl1pPr marL="0" indent="0">
              <a:buNone/>
              <a:defRPr sz="2400">
                <a:latin typeface="+mj-lt"/>
                <a:cs typeface="Arial" panose="020B0604020202020204" pitchFamily="34" charset="0"/>
              </a:defRPr>
            </a:lvl1pPr>
          </a:lstStyle>
          <a:p>
            <a:pPr lvl="0"/>
            <a:r>
              <a:rPr lang="en-US" dirty="0"/>
              <a:t>Click to add text </a:t>
            </a:r>
          </a:p>
        </p:txBody>
      </p:sp>
    </p:spTree>
    <p:extLst>
      <p:ext uri="{BB962C8B-B14F-4D97-AF65-F5344CB8AC3E}">
        <p14:creationId xmlns:p14="http://schemas.microsoft.com/office/powerpoint/2010/main" val="1377826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87D4F-6655-4EBC-B4AF-787C57EF95EA}"/>
              </a:ext>
            </a:extLst>
          </p:cNvPr>
          <p:cNvSpPr>
            <a:spLocks noGrp="1"/>
          </p:cNvSpPr>
          <p:nvPr>
            <p:ph type="title"/>
          </p:nvPr>
        </p:nvSpPr>
        <p:spPr>
          <a:xfrm>
            <a:off x="838200" y="365125"/>
            <a:ext cx="10515600" cy="69719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31566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fld id="{A45F249C-A388-4E27-9148-DAA2179E0685}" type="datetimeFigureOut">
              <a:rPr lang="es-ES" smtClean="0"/>
              <a:t>06/10/2025</a:t>
            </a:fld>
            <a:endParaRPr lang="es-ES"/>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2A06F336-ECFF-44AB-95AF-AEA6F1C0AD40}" type="slidenum">
              <a:rPr lang="es-ES" smtClean="0"/>
              <a:t>‹Nº›</a:t>
            </a:fld>
            <a:endParaRPr lang="es-ES"/>
          </a:p>
        </p:txBody>
      </p:sp>
    </p:spTree>
    <p:extLst>
      <p:ext uri="{BB962C8B-B14F-4D97-AF65-F5344CB8AC3E}">
        <p14:creationId xmlns:p14="http://schemas.microsoft.com/office/powerpoint/2010/main" val="1314042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A45F249C-A388-4E27-9148-DAA2179E0685}" type="datetimeFigureOut">
              <a:rPr lang="es-ES" smtClean="0"/>
              <a:t>06/10/2025</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2A06F336-ECFF-44AB-95AF-AEA6F1C0AD40}" type="slidenum">
              <a:rPr lang="es-ES" smtClean="0"/>
              <a:t>‹Nº›</a:t>
            </a:fld>
            <a:endParaRPr lang="es-ES"/>
          </a:p>
        </p:txBody>
      </p:sp>
    </p:spTree>
    <p:extLst>
      <p:ext uri="{BB962C8B-B14F-4D97-AF65-F5344CB8AC3E}">
        <p14:creationId xmlns:p14="http://schemas.microsoft.com/office/powerpoint/2010/main" val="3021946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A45F249C-A388-4E27-9148-DAA2179E0685}" type="datetimeFigureOut">
              <a:rPr lang="es-ES" smtClean="0"/>
              <a:t>06/10/2025</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2A06F336-ECFF-44AB-95AF-AEA6F1C0AD40}" type="slidenum">
              <a:rPr lang="es-ES" smtClean="0"/>
              <a:t>‹Nº›</a:t>
            </a:fld>
            <a:endParaRPr lang="es-ES"/>
          </a:p>
        </p:txBody>
      </p:sp>
    </p:spTree>
    <p:extLst>
      <p:ext uri="{BB962C8B-B14F-4D97-AF65-F5344CB8AC3E}">
        <p14:creationId xmlns:p14="http://schemas.microsoft.com/office/powerpoint/2010/main" val="131732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13C810-84F3-4FD5-AD20-E7AE4D236E64}"/>
              </a:ext>
            </a:extLst>
          </p:cNvPr>
          <p:cNvSpPr>
            <a:spLocks noGrp="1"/>
          </p:cNvSpPr>
          <p:nvPr>
            <p:ph type="title"/>
          </p:nvPr>
        </p:nvSpPr>
        <p:spPr>
          <a:xfrm>
            <a:off x="838200" y="365126"/>
            <a:ext cx="10515600" cy="679904"/>
          </a:xfrm>
          <a:prstGeom prst="rect">
            <a:avLst/>
          </a:prstGeom>
        </p:spPr>
        <p:txBody>
          <a:bodyPr/>
          <a:lstStyle>
            <a:lvl1pPr algn="ctr">
              <a:defRPr sz="4400"/>
            </a:lvl1pPr>
          </a:lstStyle>
          <a:p>
            <a:r>
              <a:rPr lang="en-US" dirty="0"/>
              <a:t>Click to edit Master title style</a:t>
            </a:r>
          </a:p>
        </p:txBody>
      </p:sp>
    </p:spTree>
    <p:extLst>
      <p:ext uri="{BB962C8B-B14F-4D97-AF65-F5344CB8AC3E}">
        <p14:creationId xmlns:p14="http://schemas.microsoft.com/office/powerpoint/2010/main" val="296771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C6408E-5051-4321-AACA-28C2B3A2966F}"/>
              </a:ext>
            </a:extLst>
          </p:cNvPr>
          <p:cNvSpPr>
            <a:spLocks noGrp="1"/>
          </p:cNvSpPr>
          <p:nvPr>
            <p:ph type="title"/>
          </p:nvPr>
        </p:nvSpPr>
        <p:spPr>
          <a:xfrm>
            <a:off x="838200" y="365125"/>
            <a:ext cx="10515600" cy="873125"/>
          </a:xfrm>
          <a:prstGeom prst="rect">
            <a:avLst/>
          </a:prstGeo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6831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3FE41641-5EE0-48FF-9996-F351E8371DFE}"/>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7286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4">
    <p:spTree>
      <p:nvGrpSpPr>
        <p:cNvPr id="1" name=""/>
        <p:cNvGrpSpPr/>
        <p:nvPr/>
      </p:nvGrpSpPr>
      <p:grpSpPr>
        <a:xfrm>
          <a:off x="0" y="0"/>
          <a:ext cx="0" cy="0"/>
          <a:chOff x="0" y="0"/>
          <a:chExt cx="0" cy="0"/>
        </a:xfrm>
      </p:grpSpPr>
      <p:sp>
        <p:nvSpPr>
          <p:cNvPr id="20" name="Marcador de posición de imagen 19">
            <a:extLst>
              <a:ext uri="{FF2B5EF4-FFF2-40B4-BE49-F238E27FC236}">
                <a16:creationId xmlns:a16="http://schemas.microsoft.com/office/drawing/2014/main" xmlns="" id="{62D4B476-27DE-4E36-B143-EE3D5E816C99}"/>
              </a:ext>
            </a:extLst>
          </p:cNvPr>
          <p:cNvSpPr>
            <a:spLocks noGrp="1"/>
          </p:cNvSpPr>
          <p:nvPr>
            <p:ph type="pic" sz="quarter" idx="10"/>
          </p:nvPr>
        </p:nvSpPr>
        <p:spPr>
          <a:xfrm>
            <a:off x="2305050" y="2895600"/>
            <a:ext cx="7239000" cy="3962400"/>
          </a:xfrm>
          <a:prstGeom prst="rect">
            <a:avLst/>
          </a:prstGeom>
        </p:spPr>
        <p:txBody>
          <a:bodyPr/>
          <a:lstStyle/>
          <a:p>
            <a:endParaRPr lang="en-US"/>
          </a:p>
        </p:txBody>
      </p:sp>
    </p:spTree>
    <p:extLst>
      <p:ext uri="{BB962C8B-B14F-4D97-AF65-F5344CB8AC3E}">
        <p14:creationId xmlns:p14="http://schemas.microsoft.com/office/powerpoint/2010/main" val="282205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74ADDB4E-F501-4307-ABAB-A21561D91B67}"/>
              </a:ext>
            </a:extLst>
          </p:cNvPr>
          <p:cNvSpPr>
            <a:spLocks noGrp="1"/>
          </p:cNvSpPr>
          <p:nvPr>
            <p:ph type="pic" sz="quarter" idx="10"/>
          </p:nvPr>
        </p:nvSpPr>
        <p:spPr>
          <a:xfrm>
            <a:off x="0" y="0"/>
            <a:ext cx="6229350" cy="6858000"/>
          </a:xfrm>
          <a:prstGeom prst="flowChartDelay">
            <a:avLst/>
          </a:prstGeom>
        </p:spPr>
        <p:txBody>
          <a:bodyPr/>
          <a:lstStyle/>
          <a:p>
            <a:endParaRPr lang="en-US"/>
          </a:p>
        </p:txBody>
      </p:sp>
    </p:spTree>
    <p:extLst>
      <p:ext uri="{BB962C8B-B14F-4D97-AF65-F5344CB8AC3E}">
        <p14:creationId xmlns:p14="http://schemas.microsoft.com/office/powerpoint/2010/main" val="24991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6">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7">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xmlns="" id="{8932BA8E-B107-45BD-83DB-D4B6684C29AE}"/>
              </a:ext>
            </a:extLst>
          </p:cNvPr>
          <p:cNvSpPr>
            <a:spLocks noGrp="1"/>
          </p:cNvSpPr>
          <p:nvPr>
            <p:ph type="pic" sz="quarter" idx="10" hasCustomPrompt="1"/>
          </p:nvPr>
        </p:nvSpPr>
        <p:spPr>
          <a:xfrm>
            <a:off x="3860801" y="0"/>
            <a:ext cx="4857750" cy="6858000"/>
          </a:xfrm>
          <a:prstGeom prst="rect">
            <a:avLst/>
          </a:prstGeom>
        </p:spPr>
        <p:txBody>
          <a:bodyPr/>
          <a:lstStyle>
            <a:lvl1pPr marL="0" indent="0">
              <a:buNone/>
              <a:defRPr sz="2000"/>
            </a:lvl1pPr>
          </a:lstStyle>
          <a:p>
            <a:r>
              <a:rPr lang="en-US" noProof="0" dirty="0"/>
              <a:t>Click on the Icon to add an image</a:t>
            </a:r>
            <a:endParaRPr lang="es-CO" dirty="0"/>
          </a:p>
        </p:txBody>
      </p:sp>
    </p:spTree>
    <p:extLst>
      <p:ext uri="{BB962C8B-B14F-4D97-AF65-F5344CB8AC3E}">
        <p14:creationId xmlns:p14="http://schemas.microsoft.com/office/powerpoint/2010/main" val="2585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8">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xmlns="" id="{5F5567E8-3E6D-4407-B177-D2D3262F61AE}"/>
              </a:ext>
            </a:extLst>
          </p:cNvPr>
          <p:cNvSpPr>
            <a:spLocks noGrp="1"/>
          </p:cNvSpPr>
          <p:nvPr>
            <p:ph type="pic" sz="quarter" idx="10"/>
          </p:nvPr>
        </p:nvSpPr>
        <p:spPr>
          <a:xfrm>
            <a:off x="590550" y="1581150"/>
            <a:ext cx="3638550" cy="3638550"/>
          </a:xfrm>
          <a:prstGeom prst="ellipse">
            <a:avLst/>
          </a:prstGeom>
        </p:spPr>
        <p:txBody>
          <a:bodyPr/>
          <a:lstStyle/>
          <a:p>
            <a:endParaRPr lang="en-US"/>
          </a:p>
        </p:txBody>
      </p:sp>
      <p:sp>
        <p:nvSpPr>
          <p:cNvPr id="5" name="Marcador de posición de imagen 3">
            <a:extLst>
              <a:ext uri="{FF2B5EF4-FFF2-40B4-BE49-F238E27FC236}">
                <a16:creationId xmlns:a16="http://schemas.microsoft.com/office/drawing/2014/main" xmlns="" id="{23361A33-0DF6-455A-9F52-7A2DD4F98A22}"/>
              </a:ext>
            </a:extLst>
          </p:cNvPr>
          <p:cNvSpPr>
            <a:spLocks noGrp="1"/>
          </p:cNvSpPr>
          <p:nvPr>
            <p:ph type="pic" sz="quarter" idx="11"/>
          </p:nvPr>
        </p:nvSpPr>
        <p:spPr>
          <a:xfrm>
            <a:off x="3381375" y="1581150"/>
            <a:ext cx="3638550" cy="3638550"/>
          </a:xfrm>
          <a:prstGeom prst="ellipse">
            <a:avLst/>
          </a:prstGeom>
        </p:spPr>
        <p:txBody>
          <a:bodyPr/>
          <a:lstStyle/>
          <a:p>
            <a:endParaRPr lang="en-US"/>
          </a:p>
        </p:txBody>
      </p:sp>
    </p:spTree>
    <p:extLst>
      <p:ext uri="{BB962C8B-B14F-4D97-AF65-F5344CB8AC3E}">
        <p14:creationId xmlns:p14="http://schemas.microsoft.com/office/powerpoint/2010/main" val="308854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A15F1CD4-2D85-4990-8D52-784E7B242A06}"/>
              </a:ext>
            </a:extLst>
          </p:cNvPr>
          <p:cNvSpPr/>
          <p:nvPr userDrawn="1"/>
        </p:nvSpPr>
        <p:spPr>
          <a:xfrm>
            <a:off x="-4381500" y="-865241"/>
            <a:ext cx="4381500"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xmlns="" id="{B0B4A640-C0F4-4D20-B946-EBF2D1318CBD}"/>
              </a:ext>
            </a:extLst>
          </p:cNvPr>
          <p:cNvSpPr/>
          <p:nvPr userDrawn="1"/>
        </p:nvSpPr>
        <p:spPr>
          <a:xfrm>
            <a:off x="-2989942" y="6881452"/>
            <a:ext cx="5112648"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702" r:id="rId3"/>
    <p:sldLayoutId id="2147483692" r:id="rId4"/>
    <p:sldLayoutId id="2147483688" r:id="rId5"/>
    <p:sldLayoutId id="2147483689" r:id="rId6"/>
    <p:sldLayoutId id="2147483686" r:id="rId7"/>
    <p:sldLayoutId id="2147483668" r:id="rId8"/>
    <p:sldLayoutId id="2147483682" r:id="rId9"/>
    <p:sldLayoutId id="2147483660" r:id="rId10"/>
    <p:sldLayoutId id="2147483699" r:id="rId11"/>
    <p:sldLayoutId id="2147483698" r:id="rId12"/>
    <p:sldLayoutId id="2147483704" r:id="rId13"/>
    <p:sldLayoutId id="2147483705" r:id="rId14"/>
    <p:sldLayoutId id="2147483706" r:id="rId15"/>
    <p:sldLayoutId id="2147483707" r:id="rId16"/>
    <p:sldLayoutId id="214748370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rcid.org/0000-0002-8701-9075"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4.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onlinelibrary.wiley.com/doi/10.1111/j.1471-6712.2006.00491.x" TargetMode="External"/><Relationship Id="rId2" Type="http://schemas.openxmlformats.org/officeDocument/2006/relationships/hyperlink" Target="https://www.longwoods.com/content/16342/nursing-leadership/an-examination-of-the-self-care-concept-uncovers-a-new-direction-for-healthcare-reform" TargetMode="External"/><Relationship Id="rId1" Type="http://schemas.openxmlformats.org/officeDocument/2006/relationships/slideLayout" Target="../slideLayouts/slideLayout16.xml"/><Relationship Id="rId5" Type="http://schemas.openxmlformats.org/officeDocument/2006/relationships/hyperlink" Target="https://escholarship.org/content/qt90m796g5/qt90m796g5.pdf?t=r15uiv" TargetMode="External"/><Relationship Id="rId4" Type="http://schemas.openxmlformats.org/officeDocument/2006/relationships/hyperlink" Target="https://www.sciencedirect.com/journal/international-journal-of-nursing-scienc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dx.doi.org/10.18566/infpsic.v20n2a9" TargetMode="External"/><Relationship Id="rId2" Type="http://schemas.openxmlformats.org/officeDocument/2006/relationships/hyperlink" Target="https://dialnet.unirioja.es/descarga/articulo/8340239.pdf" TargetMode="External"/><Relationship Id="rId1" Type="http://schemas.openxmlformats.org/officeDocument/2006/relationships/slideLayout" Target="../slideLayouts/slideLayout15.xml"/><Relationship Id="rId5" Type="http://schemas.openxmlformats.org/officeDocument/2006/relationships/hyperlink" Target="https://iris.paho.org/bitstream/handle/10665.2/56571/9789275326275_spa.pdf?sequence=1&amp;isAllowed=y" TargetMode="External"/><Relationship Id="rId4" Type="http://schemas.openxmlformats.org/officeDocument/2006/relationships/hyperlink" Target="http://www.revmgi.sld.cu/index.php/mgi/article/view/125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jamanetwork.com/journals/jamapsychiatry/fullarticle/2712601" TargetMode="External"/><Relationship Id="rId2" Type="http://schemas.openxmlformats.org/officeDocument/2006/relationships/hyperlink" Target="https://revcocmed.sld.cu/index.php/cocmed/article/view/3353/1471" TargetMode="External"/><Relationship Id="rId1" Type="http://schemas.openxmlformats.org/officeDocument/2006/relationships/slideLayout" Target="../slideLayouts/slideLayout15.xml"/><Relationship Id="rId5" Type="http://schemas.openxmlformats.org/officeDocument/2006/relationships/hyperlink" Target="http://www.bvscuba.sld.cu/libro/fundamentos-de-medicina-general-integral" TargetMode="External"/><Relationship Id="rId4" Type="http://schemas.openxmlformats.org/officeDocument/2006/relationships/hyperlink" Target="https://www.ncbi.nlm.nih.gov/pmc/articles/PMC873230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revmgi.sld.cu/index.php/mgi/article/view/667" TargetMode="External"/><Relationship Id="rId2" Type="http://schemas.openxmlformats.org/officeDocument/2006/relationships/hyperlink" Target="http://www.revistaamc.sld.cu/index.php/amc/article/view/6667" TargetMode="External"/><Relationship Id="rId1" Type="http://schemas.openxmlformats.org/officeDocument/2006/relationships/slideLayout" Target="../slideLayouts/slideLayout15.xml"/><Relationship Id="rId4" Type="http://schemas.openxmlformats.org/officeDocument/2006/relationships/hyperlink" Target="https://wjarr.com/sites/default/files/WJARR-2022-1408.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0">
            <a:extLst>
              <a:ext uri="{FF2B5EF4-FFF2-40B4-BE49-F238E27FC236}">
                <a16:creationId xmlns:a16="http://schemas.microsoft.com/office/drawing/2014/main" xmlns="" id="{0F1CB8F7-F1B0-4923-99AC-03E3AC1F7B76}"/>
              </a:ext>
            </a:extLst>
          </p:cNvPr>
          <p:cNvSpPr txBox="1">
            <a:spLocks noChangeArrowheads="1"/>
          </p:cNvSpPr>
          <p:nvPr/>
        </p:nvSpPr>
        <p:spPr bwMode="auto">
          <a:xfrm>
            <a:off x="681357" y="3429000"/>
            <a:ext cx="9601632" cy="255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S" sz="2000" dirty="0"/>
              <a:t>DrC. Belkis Alvarez Escobar. </a:t>
            </a:r>
          </a:p>
          <a:p>
            <a:r>
              <a:rPr lang="es-ES" sz="2000" dirty="0"/>
              <a:t>Especialista de 2do grado en Medicina Familiar. Profesor Titular. Investigador Agregado</a:t>
            </a:r>
          </a:p>
          <a:p>
            <a:r>
              <a:rPr lang="es-ES" sz="2000" u="sng" dirty="0">
                <a:hlinkClick r:id="rId3"/>
              </a:rPr>
              <a:t>https://orcid.org/0000-0002-8701-9075</a:t>
            </a:r>
            <a:endParaRPr lang="es-ES" sz="2000" u="sng" dirty="0"/>
          </a:p>
          <a:p>
            <a:r>
              <a:rPr lang="es-ES" sz="2000" dirty="0" err="1"/>
              <a:t>DrC</a:t>
            </a:r>
            <a:r>
              <a:rPr lang="es-ES" sz="2000" dirty="0"/>
              <a:t>. Juan Carlos Mirabal Requena</a:t>
            </a:r>
          </a:p>
          <a:p>
            <a:r>
              <a:rPr lang="es-ES" sz="2000" dirty="0"/>
              <a:t>Especialista de 2do grado en Medicina Familiar y Medicina  Física y Rehabilitación. Profesor e Investigador Titular. </a:t>
            </a:r>
          </a:p>
          <a:p>
            <a:r>
              <a:rPr lang="es-ES" sz="2000" u="sng" dirty="0">
                <a:hlinkClick r:id="rId3"/>
              </a:rPr>
              <a:t>https://orcid.org/</a:t>
            </a:r>
            <a:endParaRPr lang="es-ES" sz="2000" dirty="0"/>
          </a:p>
        </p:txBody>
      </p:sp>
      <p:sp>
        <p:nvSpPr>
          <p:cNvPr id="21" name="CuadroTexto 27">
            <a:extLst>
              <a:ext uri="{FF2B5EF4-FFF2-40B4-BE49-F238E27FC236}">
                <a16:creationId xmlns:a16="http://schemas.microsoft.com/office/drawing/2014/main" xmlns="" id="{0ED5D014-C42C-4450-AE08-71F59FC13324}"/>
              </a:ext>
            </a:extLst>
          </p:cNvPr>
          <p:cNvSpPr txBox="1"/>
          <p:nvPr/>
        </p:nvSpPr>
        <p:spPr>
          <a:xfrm>
            <a:off x="258418" y="2578225"/>
            <a:ext cx="11821286" cy="523220"/>
          </a:xfrm>
          <a:prstGeom prst="rect">
            <a:avLst/>
          </a:prstGeom>
          <a:noFill/>
          <a:ln>
            <a:solidFill>
              <a:schemeClr val="accent6">
                <a:lumMod val="75000"/>
              </a:schemeClr>
            </a:solidFill>
          </a:ln>
        </p:spPr>
        <p:txBody>
          <a:bodyPr wrap="square" rtlCol="0">
            <a:spAutoFit/>
          </a:bodyPr>
          <a:lstStyle/>
          <a:p>
            <a:pPr algn="ctr"/>
            <a:r>
              <a:rPr lang="es-ES" sz="2800" b="1" dirty="0">
                <a:latin typeface="Arial" panose="020B0604020202020204" pitchFamily="34" charset="0"/>
                <a:cs typeface="Arial" panose="020B0604020202020204" pitchFamily="34" charset="0"/>
              </a:rPr>
              <a:t>"Autocuidado en el adulto mayor: claves para una vejez saludable"</a:t>
            </a:r>
          </a:p>
        </p:txBody>
      </p:sp>
      <p:sp>
        <p:nvSpPr>
          <p:cNvPr id="22" name="Freeform 9">
            <a:extLst>
              <a:ext uri="{FF2B5EF4-FFF2-40B4-BE49-F238E27FC236}">
                <a16:creationId xmlns:a16="http://schemas.microsoft.com/office/drawing/2014/main" xmlns="" id="{B9A73FEB-04B1-429D-B95C-BDD98E90E83E}"/>
              </a:ext>
            </a:extLst>
          </p:cNvPr>
          <p:cNvSpPr>
            <a:spLocks/>
          </p:cNvSpPr>
          <p:nvPr/>
        </p:nvSpPr>
        <p:spPr bwMode="auto">
          <a:xfrm flipH="1">
            <a:off x="5689631" y="4018165"/>
            <a:ext cx="6502369" cy="327004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rgbClr val="093239"/>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8" name="Picture 2" descr="C:\Users\mayita\Desktop\Copia IMG-20250515-WA0024.jpg"/>
          <p:cNvPicPr>
            <a:picLocks noChangeAspect="1" noChangeArrowheads="1"/>
          </p:cNvPicPr>
          <p:nvPr/>
        </p:nvPicPr>
        <p:blipFill rotWithShape="1">
          <a:blip r:embed="rId4">
            <a:extLst>
              <a:ext uri="{28A0092B-C50C-407E-A947-70E740481C1C}">
                <a14:useLocalDpi xmlns:a14="http://schemas.microsoft.com/office/drawing/2010/main" val="0"/>
              </a:ext>
            </a:extLst>
          </a:blip>
          <a:srcRect l="74079" t="14749" r="5148" b="63230"/>
          <a:stretch/>
        </p:blipFill>
        <p:spPr bwMode="auto">
          <a:xfrm>
            <a:off x="10627894" y="4898116"/>
            <a:ext cx="1219200" cy="151014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xmlns="" id="{16D9E2EE-B3EB-4EF0-95E3-49A3774D53F3}"/>
              </a:ext>
            </a:extLst>
          </p:cNvPr>
          <p:cNvPicPr>
            <a:picLocks noChangeAspect="1"/>
          </p:cNvPicPr>
          <p:nvPr/>
        </p:nvPicPr>
        <p:blipFill rotWithShape="1">
          <a:blip r:embed="rId5"/>
          <a:srcRect l="2120" b="38300"/>
          <a:stretch/>
        </p:blipFill>
        <p:spPr>
          <a:xfrm>
            <a:off x="146122" y="103239"/>
            <a:ext cx="11933582" cy="2342148"/>
          </a:xfrm>
          <a:prstGeom prst="rect">
            <a:avLst/>
          </a:prstGeom>
          <a:ln>
            <a:solidFill>
              <a:schemeClr val="accent6">
                <a:lumMod val="75000"/>
              </a:schemeClr>
            </a:solidFill>
          </a:ln>
        </p:spPr>
      </p:pic>
    </p:spTree>
    <p:extLst>
      <p:ext uri="{BB962C8B-B14F-4D97-AF65-F5344CB8AC3E}">
        <p14:creationId xmlns:p14="http://schemas.microsoft.com/office/powerpoint/2010/main" val="3922374129"/>
      </p:ext>
    </p:extLst>
  </p:cSld>
  <p:clrMapOvr>
    <a:masterClrMapping/>
  </p:clrMapOvr>
  <mc:AlternateContent xmlns:mc="http://schemas.openxmlformats.org/markup-compatibility/2006" xmlns:p14="http://schemas.microsoft.com/office/powerpoint/2010/main">
    <mc:Choice Requires="p14">
      <p:transition p14:dur="12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 Box 2248"/>
          <p:cNvSpPr txBox="1">
            <a:spLocks noChangeArrowheads="1"/>
          </p:cNvSpPr>
          <p:nvPr/>
        </p:nvSpPr>
        <p:spPr bwMode="auto">
          <a:xfrm>
            <a:off x="3389075" y="1803400"/>
            <a:ext cx="541815"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defTabSz="914217">
              <a:defRPr/>
            </a:pPr>
            <a:r>
              <a:rPr lang="en-US" sz="4000" b="1" dirty="0">
                <a:solidFill>
                  <a:schemeClr val="bg1"/>
                </a:solidFill>
                <a:latin typeface="Source Sans Pro"/>
                <a:cs typeface="Source Sans Pro"/>
              </a:rPr>
              <a:t>01</a:t>
            </a:r>
          </a:p>
        </p:txBody>
      </p:sp>
      <p:sp>
        <p:nvSpPr>
          <p:cNvPr id="66" name="Freeform 9">
            <a:extLst>
              <a:ext uri="{FF2B5EF4-FFF2-40B4-BE49-F238E27FC236}">
                <a16:creationId xmlns:a16="http://schemas.microsoft.com/office/drawing/2014/main" xmlns="" id="{B9A73FEB-04B1-429D-B95C-BDD98E90E83E}"/>
              </a:ext>
            </a:extLst>
          </p:cNvPr>
          <p:cNvSpPr>
            <a:spLocks/>
          </p:cNvSpPr>
          <p:nvPr/>
        </p:nvSpPr>
        <p:spPr bwMode="auto">
          <a:xfrm rot="10800000" flipH="1">
            <a:off x="0" y="-241021"/>
            <a:ext cx="7976275" cy="2789730"/>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Rectángulo 39"/>
          <p:cNvSpPr/>
          <p:nvPr/>
        </p:nvSpPr>
        <p:spPr>
          <a:xfrm>
            <a:off x="561337" y="1277974"/>
            <a:ext cx="11069325" cy="468377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Dieta Alimentación Saludable: seguir una dieta equilibrada rica en frutas, verduras y legumbres, moderando el consumo de sal y azúcar.</a:t>
            </a:r>
          </a:p>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Higiene personal:  mantener rutinas de higiene diaria.</a:t>
            </a:r>
          </a:p>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Ejercicio físico: los ejercicios más recomendables para adultos mayores son las caminatas, ejercicios de equilibrio, natación, Yoga para el estiramientos y bailar.</a:t>
            </a:r>
          </a:p>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Rutinas de Sueño Saludables: dormir adecuadamente, apoyado por una actividad física durante el día, mejora la calidad del sueño y el bienestar general.</a:t>
            </a:r>
          </a:p>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Técnicas de Relajación: prácticas como la meditación y ejercicios de respiración promueven la relajación y el bienestar emocional. </a:t>
            </a:r>
          </a:p>
        </p:txBody>
      </p:sp>
      <p:sp>
        <p:nvSpPr>
          <p:cNvPr id="2" name="Title 1">
            <a:extLst>
              <a:ext uri="{FF2B5EF4-FFF2-40B4-BE49-F238E27FC236}">
                <a16:creationId xmlns:a16="http://schemas.microsoft.com/office/drawing/2014/main" xmlns="" id="{CF8CD22A-2C6F-4BDA-B19E-4FBA5B310F88}"/>
              </a:ext>
            </a:extLst>
          </p:cNvPr>
          <p:cNvSpPr>
            <a:spLocks noGrp="1"/>
          </p:cNvSpPr>
          <p:nvPr>
            <p:ph type="title"/>
          </p:nvPr>
        </p:nvSpPr>
        <p:spPr>
          <a:xfrm>
            <a:off x="1269851" y="526954"/>
            <a:ext cx="8550676" cy="693886"/>
          </a:xfrm>
        </p:spPr>
        <p:txBody>
          <a:bodyPr/>
          <a:lstStyle/>
          <a:p>
            <a:pPr algn="ctr"/>
            <a:r>
              <a:rPr lang="es-CO" sz="3200" b="1" dirty="0">
                <a:latin typeface="Arial" panose="020B0604020202020204" pitchFamily="34" charset="0"/>
                <a:cs typeface="Arial" panose="020B0604020202020204" pitchFamily="34" charset="0"/>
              </a:rPr>
              <a:t>Dimensión Física</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4293" y="5931183"/>
            <a:ext cx="609600" cy="609600"/>
          </a:xfrm>
          <a:prstGeom prst="rect">
            <a:avLst/>
          </a:prstGeom>
        </p:spPr>
      </p:pic>
    </p:spTree>
    <p:extLst>
      <p:ext uri="{BB962C8B-B14F-4D97-AF65-F5344CB8AC3E}">
        <p14:creationId xmlns:p14="http://schemas.microsoft.com/office/powerpoint/2010/main" val="1608039714"/>
      </p:ext>
    </p:extLst>
  </p:cSld>
  <p:clrMapOvr>
    <a:masterClrMapping/>
  </p:clrMapOvr>
  <p:transition advClick="0"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Freeform 2230"/>
          <p:cNvSpPr>
            <a:spLocks noChangeArrowheads="1"/>
          </p:cNvSpPr>
          <p:nvPr/>
        </p:nvSpPr>
        <p:spPr bwMode="auto">
          <a:xfrm>
            <a:off x="3670300" y="2173288"/>
            <a:ext cx="4763" cy="1304925"/>
          </a:xfrm>
          <a:custGeom>
            <a:avLst/>
            <a:gdLst>
              <a:gd name="T0" fmla="*/ 9 w 10"/>
              <a:gd name="T1" fmla="*/ 0 h 1220"/>
              <a:gd name="T2" fmla="*/ 9 w 10"/>
              <a:gd name="T3" fmla="*/ 0 h 1220"/>
              <a:gd name="T4" fmla="*/ 0 w 10"/>
              <a:gd name="T5" fmla="*/ 0 h 1220"/>
              <a:gd name="T6" fmla="*/ 0 w 10"/>
              <a:gd name="T7" fmla="*/ 1219 h 1220"/>
              <a:gd name="T8" fmla="*/ 9 w 10"/>
              <a:gd name="T9" fmla="*/ 1219 h 1220"/>
              <a:gd name="T10" fmla="*/ 9 w 10"/>
              <a:gd name="T11" fmla="*/ 1219 h 1220"/>
              <a:gd name="T12" fmla="*/ 9 w 10"/>
              <a:gd name="T13" fmla="*/ 0 h 1220"/>
            </a:gdLst>
            <a:ahLst/>
            <a:cxnLst>
              <a:cxn ang="0">
                <a:pos x="T0" y="T1"/>
              </a:cxn>
              <a:cxn ang="0">
                <a:pos x="T2" y="T3"/>
              </a:cxn>
              <a:cxn ang="0">
                <a:pos x="T4" y="T5"/>
              </a:cxn>
              <a:cxn ang="0">
                <a:pos x="T6" y="T7"/>
              </a:cxn>
              <a:cxn ang="0">
                <a:pos x="T8" y="T9"/>
              </a:cxn>
              <a:cxn ang="0">
                <a:pos x="T10" y="T11"/>
              </a:cxn>
              <a:cxn ang="0">
                <a:pos x="T12" y="T13"/>
              </a:cxn>
            </a:cxnLst>
            <a:rect l="0" t="0" r="r" b="b"/>
            <a:pathLst>
              <a:path w="10" h="1220">
                <a:moveTo>
                  <a:pt x="9" y="0"/>
                </a:moveTo>
                <a:lnTo>
                  <a:pt x="9" y="0"/>
                </a:lnTo>
                <a:cubicBezTo>
                  <a:pt x="0" y="0"/>
                  <a:pt x="0" y="0"/>
                  <a:pt x="0" y="0"/>
                </a:cubicBezTo>
                <a:cubicBezTo>
                  <a:pt x="0" y="1219"/>
                  <a:pt x="0" y="1219"/>
                  <a:pt x="0" y="1219"/>
                </a:cubicBezTo>
                <a:cubicBezTo>
                  <a:pt x="0" y="1219"/>
                  <a:pt x="0" y="1219"/>
                  <a:pt x="9" y="1219"/>
                </a:cubicBezTo>
                <a:lnTo>
                  <a:pt x="9" y="1219"/>
                </a:lnTo>
                <a:cubicBezTo>
                  <a:pt x="9" y="0"/>
                  <a:pt x="9" y="0"/>
                  <a:pt x="9" y="0"/>
                </a:cubicBezTo>
              </a:path>
            </a:pathLst>
          </a:custGeom>
          <a:solidFill>
            <a:schemeClr val="bg1">
              <a:lumMod val="85000"/>
            </a:schemeClr>
          </a:solidFill>
          <a:ln w="9525" cap="flat">
            <a:solidFill>
              <a:srgbClr val="808080"/>
            </a:solidFill>
            <a:bevel/>
            <a:headEnd/>
            <a:tailEnd/>
          </a:ln>
          <a:effectLst/>
        </p:spPr>
        <p:txBody>
          <a:bodyPr wrap="none" anchor="ctr"/>
          <a:lstStyle/>
          <a:p>
            <a:pPr defTabSz="914217">
              <a:defRPr/>
            </a:pPr>
            <a:endParaRPr lang="en-US" sz="24800">
              <a:latin typeface="Calibri Light"/>
            </a:endParaRPr>
          </a:p>
        </p:txBody>
      </p:sp>
      <p:sp>
        <p:nvSpPr>
          <p:cNvPr id="226" name="Text Box 2248"/>
          <p:cNvSpPr txBox="1">
            <a:spLocks noChangeArrowheads="1"/>
          </p:cNvSpPr>
          <p:nvPr/>
        </p:nvSpPr>
        <p:spPr bwMode="auto">
          <a:xfrm>
            <a:off x="3389075" y="1803400"/>
            <a:ext cx="541815"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defTabSz="914217">
              <a:defRPr/>
            </a:pPr>
            <a:r>
              <a:rPr lang="en-US" sz="4000" b="1" dirty="0">
                <a:solidFill>
                  <a:schemeClr val="bg1"/>
                </a:solidFill>
                <a:latin typeface="Source Sans Pro"/>
                <a:cs typeface="Source Sans Pro"/>
              </a:rPr>
              <a:t>01</a:t>
            </a:r>
          </a:p>
        </p:txBody>
      </p:sp>
      <p:sp>
        <p:nvSpPr>
          <p:cNvPr id="2" name="Title 1">
            <a:extLst>
              <a:ext uri="{FF2B5EF4-FFF2-40B4-BE49-F238E27FC236}">
                <a16:creationId xmlns:a16="http://schemas.microsoft.com/office/drawing/2014/main" xmlns="" id="{CF8CD22A-2C6F-4BDA-B19E-4FBA5B310F88}"/>
              </a:ext>
            </a:extLst>
          </p:cNvPr>
          <p:cNvSpPr>
            <a:spLocks noGrp="1"/>
          </p:cNvSpPr>
          <p:nvPr>
            <p:ph type="title"/>
          </p:nvPr>
        </p:nvSpPr>
        <p:spPr>
          <a:xfrm>
            <a:off x="1906480" y="806901"/>
            <a:ext cx="8550676" cy="693886"/>
          </a:xfrm>
        </p:spPr>
        <p:txBody>
          <a:bodyPr/>
          <a:lstStyle/>
          <a:p>
            <a:pPr algn="ctr"/>
            <a:r>
              <a:rPr lang="es-CO" sz="3200" b="1" dirty="0">
                <a:latin typeface="Arial" panose="020B0604020202020204" pitchFamily="34" charset="0"/>
                <a:cs typeface="Arial" panose="020B0604020202020204" pitchFamily="34" charset="0"/>
              </a:rPr>
              <a:t>Dimensiones Emocional y Espiritual</a:t>
            </a:r>
          </a:p>
        </p:txBody>
      </p:sp>
      <p:sp>
        <p:nvSpPr>
          <p:cNvPr id="66" name="Freeform 9">
            <a:extLst>
              <a:ext uri="{FF2B5EF4-FFF2-40B4-BE49-F238E27FC236}">
                <a16:creationId xmlns:a16="http://schemas.microsoft.com/office/drawing/2014/main" xmlns="" id="{B9A73FEB-04B1-429D-B95C-BDD98E90E83E}"/>
              </a:ext>
            </a:extLst>
          </p:cNvPr>
          <p:cNvSpPr>
            <a:spLocks/>
          </p:cNvSpPr>
          <p:nvPr/>
        </p:nvSpPr>
        <p:spPr bwMode="auto">
          <a:xfrm rot="10800000" flipH="1">
            <a:off x="0" y="-241021"/>
            <a:ext cx="7976275" cy="2789730"/>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Rectángulo 39"/>
          <p:cNvSpPr/>
          <p:nvPr/>
        </p:nvSpPr>
        <p:spPr>
          <a:xfrm>
            <a:off x="976393" y="1500787"/>
            <a:ext cx="10268256" cy="39417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Emocional: incluye la gestión de las emociones, el desarrollo de la autoestima y la empatía. Participar en actividades recreativas y sociales que estimulen la mente y fomenten relaciones interpersonales.</a:t>
            </a:r>
          </a:p>
          <a:p>
            <a:pPr marL="342900" indent="-342900">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Espiritual: relacionado con la búsqueda de significado y propósito en la vida. El apoyo familiar fomenta buenas relaciones con seres queridos para facilitar el autocuidado</a:t>
            </a:r>
          </a:p>
          <a:p>
            <a:pPr marL="342900" indent="-342900">
              <a:buFont typeface="Arial" panose="020B0604020202020204" pitchFamily="34" charset="0"/>
              <a:buChar char="•"/>
            </a:pPr>
            <a:endParaRPr lang="es-ES"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s-ES" sz="2400" dirty="0">
              <a:solidFill>
                <a:schemeClr val="tx1"/>
              </a:solidFill>
              <a:latin typeface="Arial" panose="020B0604020202020204" pitchFamily="34" charset="0"/>
              <a:cs typeface="Arial" panose="020B0604020202020204" pitchFamily="34" charset="0"/>
            </a:endParaRP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70484865"/>
      </p:ext>
    </p:extLst>
  </p:cSld>
  <p:clrMapOvr>
    <a:masterClrMapping/>
  </p:clrMapOvr>
  <p:transition advClick="0"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 Box 2248"/>
          <p:cNvSpPr txBox="1">
            <a:spLocks noChangeArrowheads="1"/>
          </p:cNvSpPr>
          <p:nvPr/>
        </p:nvSpPr>
        <p:spPr bwMode="auto">
          <a:xfrm>
            <a:off x="3389075" y="1803400"/>
            <a:ext cx="541815"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defTabSz="914217">
              <a:defRPr/>
            </a:pPr>
            <a:r>
              <a:rPr lang="en-US" sz="4000" b="1" dirty="0">
                <a:solidFill>
                  <a:schemeClr val="bg1"/>
                </a:solidFill>
                <a:latin typeface="Source Sans Pro"/>
                <a:cs typeface="Source Sans Pro"/>
              </a:rPr>
              <a:t>01</a:t>
            </a:r>
          </a:p>
        </p:txBody>
      </p:sp>
      <p:sp>
        <p:nvSpPr>
          <p:cNvPr id="2" name="Title 1">
            <a:extLst>
              <a:ext uri="{FF2B5EF4-FFF2-40B4-BE49-F238E27FC236}">
                <a16:creationId xmlns:a16="http://schemas.microsoft.com/office/drawing/2014/main" xmlns="" id="{CF8CD22A-2C6F-4BDA-B19E-4FBA5B310F88}"/>
              </a:ext>
            </a:extLst>
          </p:cNvPr>
          <p:cNvSpPr>
            <a:spLocks noGrp="1"/>
          </p:cNvSpPr>
          <p:nvPr>
            <p:ph type="title"/>
          </p:nvPr>
        </p:nvSpPr>
        <p:spPr>
          <a:xfrm>
            <a:off x="1793550" y="721058"/>
            <a:ext cx="8550676" cy="693886"/>
          </a:xfrm>
        </p:spPr>
        <p:txBody>
          <a:bodyPr/>
          <a:lstStyle/>
          <a:p>
            <a:pPr algn="ctr"/>
            <a:r>
              <a:rPr lang="es-CO" sz="3200" b="1" dirty="0">
                <a:latin typeface="Arial" panose="020B0604020202020204" pitchFamily="34" charset="0"/>
                <a:cs typeface="Arial" panose="020B0604020202020204" pitchFamily="34" charset="0"/>
              </a:rPr>
              <a:t>Dimensiones Mental y Social</a:t>
            </a:r>
          </a:p>
        </p:txBody>
      </p:sp>
      <p:sp>
        <p:nvSpPr>
          <p:cNvPr id="66" name="Freeform 9">
            <a:extLst>
              <a:ext uri="{FF2B5EF4-FFF2-40B4-BE49-F238E27FC236}">
                <a16:creationId xmlns:a16="http://schemas.microsoft.com/office/drawing/2014/main" xmlns="" id="{B9A73FEB-04B1-429D-B95C-BDD98E90E83E}"/>
              </a:ext>
            </a:extLst>
          </p:cNvPr>
          <p:cNvSpPr>
            <a:spLocks/>
          </p:cNvSpPr>
          <p:nvPr/>
        </p:nvSpPr>
        <p:spPr bwMode="auto">
          <a:xfrm rot="10800000" flipH="1">
            <a:off x="0" y="-241021"/>
            <a:ext cx="7976275" cy="2789730"/>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Rectángulo 39"/>
          <p:cNvSpPr/>
          <p:nvPr/>
        </p:nvSpPr>
        <p:spPr>
          <a:xfrm>
            <a:off x="284206" y="1543183"/>
            <a:ext cx="11569364" cy="377163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Mental: implica la estimulación cognitiva, lo proporciona participar en cursos, leer y realizar actividades culturales, estimular la mente y fortalecer la reserva cognitiva. Realizar viajes culturales ya sean cortos o largos, ofrecen nuevas experiencias y oportunidades para hacer amistades.</a:t>
            </a:r>
          </a:p>
          <a:p>
            <a:pPr marL="342900" indent="-342900">
              <a:buFont typeface="Arial" panose="020B0604020202020204" pitchFamily="34" charset="0"/>
              <a:buChar char="•"/>
            </a:pPr>
            <a:r>
              <a:rPr lang="es-ES" sz="2400" dirty="0">
                <a:solidFill>
                  <a:schemeClr val="tx1"/>
                </a:solidFill>
                <a:latin typeface="Arial" panose="020B0604020202020204" pitchFamily="34" charset="0"/>
                <a:cs typeface="Arial" panose="020B0604020202020204" pitchFamily="34" charset="0"/>
              </a:rPr>
              <a:t>Social: enfocado en mantener las relaciones saludables y buscar apoyo social. Mantener conexiones sociales mediante actividades grupales reduce el aislamiento. La visitas a museos y exposiciones, asistencia a eventos culturales, catedra del adulto mayor, la lectura y actividades intergeneracionales</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39081255"/>
      </p:ext>
    </p:extLst>
  </p:cSld>
  <p:clrMapOvr>
    <a:masterClrMapping/>
  </p:clrMapOvr>
  <p:transition advClick="0"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753">
            <a:extLst>
              <a:ext uri="{FF2B5EF4-FFF2-40B4-BE49-F238E27FC236}">
                <a16:creationId xmlns:a16="http://schemas.microsoft.com/office/drawing/2014/main" xmlns="" id="{430D4F30-B65E-47FE-951C-5765E8E17B46}"/>
              </a:ext>
            </a:extLst>
          </p:cNvPr>
          <p:cNvSpPr/>
          <p:nvPr/>
        </p:nvSpPr>
        <p:spPr>
          <a:xfrm>
            <a:off x="0" y="0"/>
            <a:ext cx="12192000" cy="6858000"/>
          </a:xfrm>
          <a:prstGeom prst="rect">
            <a:avLst/>
          </a:prstGeom>
          <a:solidFill>
            <a:srgbClr val="02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Freeform 9">
            <a:extLst>
              <a:ext uri="{FF2B5EF4-FFF2-40B4-BE49-F238E27FC236}">
                <a16:creationId xmlns:a16="http://schemas.microsoft.com/office/drawing/2014/main" xmlns="" id="{62260F90-9AE5-4E34-BD50-3A246BE1B0C2}"/>
              </a:ext>
            </a:extLst>
          </p:cNvPr>
          <p:cNvSpPr>
            <a:spLocks/>
          </p:cNvSpPr>
          <p:nvPr/>
        </p:nvSpPr>
        <p:spPr bwMode="auto">
          <a:xfrm flipH="1">
            <a:off x="5836448" y="3814925"/>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pic>
        <p:nvPicPr>
          <p:cNvPr id="2" name="Imagen 1"/>
          <p:cNvPicPr>
            <a:picLocks noChangeAspect="1"/>
          </p:cNvPicPr>
          <p:nvPr/>
        </p:nvPicPr>
        <p:blipFill>
          <a:blip r:embed="rId4"/>
          <a:stretch>
            <a:fillRect/>
          </a:stretch>
        </p:blipFill>
        <p:spPr>
          <a:xfrm>
            <a:off x="0" y="0"/>
            <a:ext cx="3273836" cy="6829130"/>
          </a:xfrm>
          <a:prstGeom prst="rect">
            <a:avLst/>
          </a:prstGeom>
        </p:spPr>
      </p:pic>
      <p:sp>
        <p:nvSpPr>
          <p:cNvPr id="756" name="Title 1">
            <a:extLst>
              <a:ext uri="{FF2B5EF4-FFF2-40B4-BE49-F238E27FC236}">
                <a16:creationId xmlns:a16="http://schemas.microsoft.com/office/drawing/2014/main" xmlns="" id="{CF8CD22A-2C6F-4BDA-B19E-4FBA5B310F88}"/>
              </a:ext>
            </a:extLst>
          </p:cNvPr>
          <p:cNvSpPr txBox="1">
            <a:spLocks/>
          </p:cNvSpPr>
          <p:nvPr/>
        </p:nvSpPr>
        <p:spPr>
          <a:xfrm>
            <a:off x="3273836" y="152400"/>
            <a:ext cx="8378319" cy="693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200" b="1" dirty="0">
                <a:solidFill>
                  <a:schemeClr val="bg1"/>
                </a:solidFill>
                <a:latin typeface="Arial" panose="020B0604020202020204" pitchFamily="34" charset="0"/>
                <a:cs typeface="Arial" panose="020B0604020202020204" pitchFamily="34" charset="0"/>
              </a:rPr>
              <a:t>Herramientas para medir el Autocuidado </a:t>
            </a:r>
          </a:p>
        </p:txBody>
      </p:sp>
      <p:pic>
        <p:nvPicPr>
          <p:cNvPr id="5" name="Imagen 4"/>
          <p:cNvPicPr>
            <a:picLocks noChangeAspect="1"/>
          </p:cNvPicPr>
          <p:nvPr/>
        </p:nvPicPr>
        <p:blipFill>
          <a:blip r:embed="rId5"/>
          <a:stretch>
            <a:fillRect/>
          </a:stretch>
        </p:blipFill>
        <p:spPr>
          <a:xfrm>
            <a:off x="4444679" y="998686"/>
            <a:ext cx="7017816" cy="5273497"/>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580" y="5662583"/>
            <a:ext cx="609600" cy="609600"/>
          </a:xfrm>
          <a:prstGeom prst="rect">
            <a:avLst/>
          </a:prstGeom>
        </p:spPr>
      </p:pic>
    </p:spTree>
    <p:extLst>
      <p:ext uri="{BB962C8B-B14F-4D97-AF65-F5344CB8AC3E}">
        <p14:creationId xmlns:p14="http://schemas.microsoft.com/office/powerpoint/2010/main" val="35311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2">
            <a:extLst>
              <a:ext uri="{FF2B5EF4-FFF2-40B4-BE49-F238E27FC236}">
                <a16:creationId xmlns:a16="http://schemas.microsoft.com/office/drawing/2014/main" xmlns="" id="{05FCCC97-3AA5-4779-A3D2-F1AE85B095B3}"/>
              </a:ext>
            </a:extLst>
          </p:cNvPr>
          <p:cNvGrpSpPr>
            <a:grpSpLocks noChangeAspect="1"/>
          </p:cNvGrpSpPr>
          <p:nvPr/>
        </p:nvGrpSpPr>
        <p:grpSpPr bwMode="auto">
          <a:xfrm>
            <a:off x="112712" y="-391886"/>
            <a:ext cx="12192000" cy="7623343"/>
            <a:chOff x="-5" y="11"/>
            <a:chExt cx="7685" cy="4743"/>
          </a:xfrm>
        </p:grpSpPr>
        <p:sp>
          <p:nvSpPr>
            <p:cNvPr id="30" name="AutoShape 11">
              <a:extLst>
                <a:ext uri="{FF2B5EF4-FFF2-40B4-BE49-F238E27FC236}">
                  <a16:creationId xmlns:a16="http://schemas.microsoft.com/office/drawing/2014/main" xmlns="" id="{6A5D8B31-0561-42C5-93C0-46335B65047A}"/>
                </a:ext>
              </a:extLst>
            </p:cNvPr>
            <p:cNvSpPr>
              <a:spLocks noChangeAspect="1" noChangeArrowheads="1" noTextEdit="1"/>
            </p:cNvSpPr>
            <p:nvPr/>
          </p:nvSpPr>
          <p:spPr bwMode="auto">
            <a:xfrm>
              <a:off x="562" y="11"/>
              <a:ext cx="7118"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xmlns="" id="{755C1320-6F21-4FAD-B98F-D4FCE03677FE}"/>
                </a:ext>
              </a:extLst>
            </p:cNvPr>
            <p:cNvSpPr>
              <a:spLocks/>
            </p:cNvSpPr>
            <p:nvPr/>
          </p:nvSpPr>
          <p:spPr bwMode="auto">
            <a:xfrm>
              <a:off x="-5" y="260"/>
              <a:ext cx="7685" cy="4320"/>
            </a:xfrm>
            <a:custGeom>
              <a:avLst/>
              <a:gdLst>
                <a:gd name="T0" fmla="*/ 1820 w 3000"/>
                <a:gd name="T1" fmla="*/ 958 h 2000"/>
                <a:gd name="T2" fmla="*/ 2063 w 3000"/>
                <a:gd name="T3" fmla="*/ 929 h 2000"/>
                <a:gd name="T4" fmla="*/ 1644 w 3000"/>
                <a:gd name="T5" fmla="*/ 293 h 2000"/>
                <a:gd name="T6" fmla="*/ 1299 w 3000"/>
                <a:gd name="T7" fmla="*/ 0 h 2000"/>
                <a:gd name="T8" fmla="*/ 0 w 3000"/>
                <a:gd name="T9" fmla="*/ 0 h 2000"/>
                <a:gd name="T10" fmla="*/ 0 w 3000"/>
                <a:gd name="T11" fmla="*/ 0 h 2000"/>
                <a:gd name="T12" fmla="*/ 3000 w 3000"/>
                <a:gd name="T13" fmla="*/ 0 h 2000"/>
                <a:gd name="T14" fmla="*/ 3000 w 3000"/>
                <a:gd name="T15" fmla="*/ 2000 h 2000"/>
                <a:gd name="T16" fmla="*/ 0 w 3000"/>
                <a:gd name="T17" fmla="*/ 2000 h 2000"/>
                <a:gd name="T18" fmla="*/ 0 w 3000"/>
                <a:gd name="T19" fmla="*/ 1700 h 2000"/>
                <a:gd name="T20" fmla="*/ 918 w 3000"/>
                <a:gd name="T21" fmla="*/ 1840 h 2000"/>
                <a:gd name="T22" fmla="*/ 1341 w 3000"/>
                <a:gd name="T23" fmla="*/ 1493 h 2000"/>
                <a:gd name="T24" fmla="*/ 1820 w 3000"/>
                <a:gd name="T25" fmla="*/ 95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00" h="2000">
                  <a:moveTo>
                    <a:pt x="1820" y="958"/>
                  </a:moveTo>
                  <a:cubicBezTo>
                    <a:pt x="1820" y="838"/>
                    <a:pt x="2063" y="929"/>
                    <a:pt x="2063" y="929"/>
                  </a:cubicBezTo>
                  <a:cubicBezTo>
                    <a:pt x="2013" y="854"/>
                    <a:pt x="1579" y="639"/>
                    <a:pt x="1644" y="293"/>
                  </a:cubicBezTo>
                  <a:cubicBezTo>
                    <a:pt x="1691" y="40"/>
                    <a:pt x="1299" y="0"/>
                    <a:pt x="1299" y="0"/>
                  </a:cubicBezTo>
                  <a:cubicBezTo>
                    <a:pt x="0" y="0"/>
                    <a:pt x="0" y="0"/>
                    <a:pt x="0" y="0"/>
                  </a:cubicBezTo>
                  <a:cubicBezTo>
                    <a:pt x="0" y="0"/>
                    <a:pt x="0" y="0"/>
                    <a:pt x="0" y="0"/>
                  </a:cubicBezTo>
                  <a:cubicBezTo>
                    <a:pt x="3000" y="0"/>
                    <a:pt x="3000" y="0"/>
                    <a:pt x="3000" y="0"/>
                  </a:cubicBezTo>
                  <a:cubicBezTo>
                    <a:pt x="3000" y="2000"/>
                    <a:pt x="3000" y="2000"/>
                    <a:pt x="3000" y="2000"/>
                  </a:cubicBezTo>
                  <a:cubicBezTo>
                    <a:pt x="0" y="2000"/>
                    <a:pt x="0" y="2000"/>
                    <a:pt x="0" y="2000"/>
                  </a:cubicBezTo>
                  <a:cubicBezTo>
                    <a:pt x="0" y="1700"/>
                    <a:pt x="0" y="1700"/>
                    <a:pt x="0" y="1700"/>
                  </a:cubicBezTo>
                  <a:cubicBezTo>
                    <a:pt x="215" y="1405"/>
                    <a:pt x="770" y="1988"/>
                    <a:pt x="918" y="1840"/>
                  </a:cubicBezTo>
                  <a:cubicBezTo>
                    <a:pt x="1065" y="1692"/>
                    <a:pt x="846" y="1377"/>
                    <a:pt x="1341" y="1493"/>
                  </a:cubicBezTo>
                  <a:cubicBezTo>
                    <a:pt x="1836" y="1609"/>
                    <a:pt x="1820" y="1078"/>
                    <a:pt x="1820" y="958"/>
                  </a:cubicBez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Freeform 9">
            <a:extLst>
              <a:ext uri="{FF2B5EF4-FFF2-40B4-BE49-F238E27FC236}">
                <a16:creationId xmlns:a16="http://schemas.microsoft.com/office/drawing/2014/main" xmlns="" id="{447A2F80-C9F2-4EAC-A3D6-BC2C0349E8BA}"/>
              </a:ext>
            </a:extLst>
          </p:cNvPr>
          <p:cNvSpPr>
            <a:spLocks/>
          </p:cNvSpPr>
          <p:nvPr/>
        </p:nvSpPr>
        <p:spPr bwMode="auto">
          <a:xfrm flipH="1">
            <a:off x="5041931" y="3556901"/>
            <a:ext cx="7262781" cy="3652460"/>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rgbClr val="093239"/>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 name="Group 64">
            <a:extLst>
              <a:ext uri="{FF2B5EF4-FFF2-40B4-BE49-F238E27FC236}">
                <a16:creationId xmlns:a16="http://schemas.microsoft.com/office/drawing/2014/main" xmlns="" id="{CABE6173-39FC-467F-962B-576260EBE4E2}"/>
              </a:ext>
            </a:extLst>
          </p:cNvPr>
          <p:cNvGrpSpPr>
            <a:grpSpLocks/>
          </p:cNvGrpSpPr>
          <p:nvPr/>
        </p:nvGrpSpPr>
        <p:grpSpPr bwMode="auto">
          <a:xfrm>
            <a:off x="8741262" y="4295181"/>
            <a:ext cx="1281907" cy="380207"/>
            <a:chOff x="2315487" y="10721814"/>
            <a:chExt cx="2562325" cy="760766"/>
          </a:xfrm>
          <a:solidFill>
            <a:schemeClr val="bg1"/>
          </a:solidFill>
        </p:grpSpPr>
        <p:sp>
          <p:nvSpPr>
            <p:cNvPr id="10" name="Freeform 312">
              <a:extLst>
                <a:ext uri="{FF2B5EF4-FFF2-40B4-BE49-F238E27FC236}">
                  <a16:creationId xmlns:a16="http://schemas.microsoft.com/office/drawing/2014/main" xmlns="" id="{49010938-D0AD-41AB-87EE-68C18CEB2983}"/>
                </a:ext>
              </a:extLst>
            </p:cNvPr>
            <p:cNvSpPr>
              <a:spLocks noEditPoints="1"/>
            </p:cNvSpPr>
            <p:nvPr/>
          </p:nvSpPr>
          <p:spPr bwMode="auto">
            <a:xfrm>
              <a:off x="2315487" y="10726579"/>
              <a:ext cx="753625" cy="752824"/>
            </a:xfrm>
            <a:custGeom>
              <a:avLst/>
              <a:gdLst>
                <a:gd name="T0" fmla="*/ 101 w 185"/>
                <a:gd name="T1" fmla="*/ 72 h 185"/>
                <a:gd name="T2" fmla="*/ 106 w 185"/>
                <a:gd name="T3" fmla="*/ 67 h 185"/>
                <a:gd name="T4" fmla="*/ 113 w 185"/>
                <a:gd name="T5" fmla="*/ 67 h 185"/>
                <a:gd name="T6" fmla="*/ 113 w 185"/>
                <a:gd name="T7" fmla="*/ 54 h 185"/>
                <a:gd name="T8" fmla="*/ 102 w 185"/>
                <a:gd name="T9" fmla="*/ 54 h 185"/>
                <a:gd name="T10" fmla="*/ 84 w 185"/>
                <a:gd name="T11" fmla="*/ 71 h 185"/>
                <a:gd name="T12" fmla="*/ 84 w 185"/>
                <a:gd name="T13" fmla="*/ 80 h 185"/>
                <a:gd name="T14" fmla="*/ 75 w 185"/>
                <a:gd name="T15" fmla="*/ 80 h 185"/>
                <a:gd name="T16" fmla="*/ 75 w 185"/>
                <a:gd name="T17" fmla="*/ 92 h 185"/>
                <a:gd name="T18" fmla="*/ 84 w 185"/>
                <a:gd name="T19" fmla="*/ 92 h 185"/>
                <a:gd name="T20" fmla="*/ 84 w 185"/>
                <a:gd name="T21" fmla="*/ 130 h 185"/>
                <a:gd name="T22" fmla="*/ 101 w 185"/>
                <a:gd name="T23" fmla="*/ 130 h 185"/>
                <a:gd name="T24" fmla="*/ 101 w 185"/>
                <a:gd name="T25" fmla="*/ 92 h 185"/>
                <a:gd name="T26" fmla="*/ 112 w 185"/>
                <a:gd name="T27" fmla="*/ 92 h 185"/>
                <a:gd name="T28" fmla="*/ 113 w 185"/>
                <a:gd name="T29" fmla="*/ 80 h 185"/>
                <a:gd name="T30" fmla="*/ 101 w 185"/>
                <a:gd name="T31" fmla="*/ 80 h 185"/>
                <a:gd name="T32" fmla="*/ 101 w 185"/>
                <a:gd name="T33" fmla="*/ 72 h 185"/>
                <a:gd name="T34" fmla="*/ 92 w 185"/>
                <a:gd name="T35" fmla="*/ 0 h 185"/>
                <a:gd name="T36" fmla="*/ 0 w 185"/>
                <a:gd name="T37" fmla="*/ 92 h 185"/>
                <a:gd name="T38" fmla="*/ 92 w 185"/>
                <a:gd name="T39" fmla="*/ 185 h 185"/>
                <a:gd name="T40" fmla="*/ 185 w 185"/>
                <a:gd name="T41" fmla="*/ 92 h 185"/>
                <a:gd name="T42" fmla="*/ 92 w 185"/>
                <a:gd name="T43" fmla="*/ 0 h 185"/>
                <a:gd name="T44" fmla="*/ 92 w 185"/>
                <a:gd name="T45" fmla="*/ 177 h 185"/>
                <a:gd name="T46" fmla="*/ 8 w 185"/>
                <a:gd name="T47" fmla="*/ 92 h 185"/>
                <a:gd name="T48" fmla="*/ 92 w 185"/>
                <a:gd name="T49" fmla="*/ 8 h 185"/>
                <a:gd name="T50" fmla="*/ 177 w 185"/>
                <a:gd name="T51" fmla="*/ 92 h 185"/>
                <a:gd name="T52" fmla="*/ 92 w 185"/>
                <a:gd name="T5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185">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grpFill/>
            <a:ln>
              <a:noFill/>
            </a:ln>
          </p:spPr>
          <p:txBody>
            <a:bodyPr lIns="34290" tIns="17145" rIns="34290" bIns="17145"/>
            <a:lstStyle/>
            <a:p>
              <a:pPr defTabSz="914217">
                <a:defRPr/>
              </a:pPr>
              <a:endParaRPr lang="en-US" sz="900" dirty="0">
                <a:latin typeface="Lato Light"/>
                <a:cs typeface="Lato Light"/>
              </a:endParaRPr>
            </a:p>
          </p:txBody>
        </p:sp>
        <p:sp>
          <p:nvSpPr>
            <p:cNvPr id="11" name="Freeform 317">
              <a:extLst>
                <a:ext uri="{FF2B5EF4-FFF2-40B4-BE49-F238E27FC236}">
                  <a16:creationId xmlns:a16="http://schemas.microsoft.com/office/drawing/2014/main" xmlns="" id="{DFC99B2C-C58B-4475-A1DC-C10BF55B503C}"/>
                </a:ext>
              </a:extLst>
            </p:cNvPr>
            <p:cNvSpPr>
              <a:spLocks noEditPoints="1"/>
            </p:cNvSpPr>
            <p:nvPr/>
          </p:nvSpPr>
          <p:spPr bwMode="auto">
            <a:xfrm>
              <a:off x="4124187" y="10721814"/>
              <a:ext cx="753625" cy="757590"/>
            </a:xfrm>
            <a:custGeom>
              <a:avLst/>
              <a:gdLst>
                <a:gd name="T0" fmla="*/ 59 w 185"/>
                <a:gd name="T1" fmla="*/ 126 h 186"/>
                <a:gd name="T2" fmla="*/ 76 w 185"/>
                <a:gd name="T3" fmla="*/ 126 h 186"/>
                <a:gd name="T4" fmla="*/ 76 w 185"/>
                <a:gd name="T5" fmla="*/ 80 h 186"/>
                <a:gd name="T6" fmla="*/ 59 w 185"/>
                <a:gd name="T7" fmla="*/ 80 h 186"/>
                <a:gd name="T8" fmla="*/ 59 w 185"/>
                <a:gd name="T9" fmla="*/ 126 h 186"/>
                <a:gd name="T10" fmla="*/ 67 w 185"/>
                <a:gd name="T11" fmla="*/ 59 h 186"/>
                <a:gd name="T12" fmla="*/ 59 w 185"/>
                <a:gd name="T13" fmla="*/ 67 h 186"/>
                <a:gd name="T14" fmla="*/ 67 w 185"/>
                <a:gd name="T15" fmla="*/ 76 h 186"/>
                <a:gd name="T16" fmla="*/ 76 w 185"/>
                <a:gd name="T17" fmla="*/ 67 h 186"/>
                <a:gd name="T18" fmla="*/ 67 w 185"/>
                <a:gd name="T19" fmla="*/ 59 h 186"/>
                <a:gd name="T20" fmla="*/ 115 w 185"/>
                <a:gd name="T21" fmla="*/ 80 h 186"/>
                <a:gd name="T22" fmla="*/ 101 w 185"/>
                <a:gd name="T23" fmla="*/ 88 h 186"/>
                <a:gd name="T24" fmla="*/ 101 w 185"/>
                <a:gd name="T25" fmla="*/ 80 h 186"/>
                <a:gd name="T26" fmla="*/ 84 w 185"/>
                <a:gd name="T27" fmla="*/ 80 h 186"/>
                <a:gd name="T28" fmla="*/ 84 w 185"/>
                <a:gd name="T29" fmla="*/ 126 h 186"/>
                <a:gd name="T30" fmla="*/ 101 w 185"/>
                <a:gd name="T31" fmla="*/ 126 h 186"/>
                <a:gd name="T32" fmla="*/ 101 w 185"/>
                <a:gd name="T33" fmla="*/ 101 h 186"/>
                <a:gd name="T34" fmla="*/ 108 w 185"/>
                <a:gd name="T35" fmla="*/ 93 h 186"/>
                <a:gd name="T36" fmla="*/ 114 w 185"/>
                <a:gd name="T37" fmla="*/ 101 h 186"/>
                <a:gd name="T38" fmla="*/ 114 w 185"/>
                <a:gd name="T39" fmla="*/ 126 h 186"/>
                <a:gd name="T40" fmla="*/ 130 w 185"/>
                <a:gd name="T41" fmla="*/ 126 h 186"/>
                <a:gd name="T42" fmla="*/ 130 w 185"/>
                <a:gd name="T43" fmla="*/ 101 h 186"/>
                <a:gd name="T44" fmla="*/ 115 w 185"/>
                <a:gd name="T45" fmla="*/ 80 h 186"/>
                <a:gd name="T46" fmla="*/ 92 w 185"/>
                <a:gd name="T47" fmla="*/ 0 h 186"/>
                <a:gd name="T48" fmla="*/ 0 w 185"/>
                <a:gd name="T49" fmla="*/ 93 h 186"/>
                <a:gd name="T50" fmla="*/ 92 w 185"/>
                <a:gd name="T51" fmla="*/ 186 h 186"/>
                <a:gd name="T52" fmla="*/ 185 w 185"/>
                <a:gd name="T53" fmla="*/ 93 h 186"/>
                <a:gd name="T54" fmla="*/ 92 w 185"/>
                <a:gd name="T55" fmla="*/ 0 h 186"/>
                <a:gd name="T56" fmla="*/ 92 w 185"/>
                <a:gd name="T57" fmla="*/ 177 h 186"/>
                <a:gd name="T58" fmla="*/ 8 w 185"/>
                <a:gd name="T59" fmla="*/ 93 h 186"/>
                <a:gd name="T60" fmla="*/ 92 w 185"/>
                <a:gd name="T61" fmla="*/ 8 h 186"/>
                <a:gd name="T62" fmla="*/ 177 w 185"/>
                <a:gd name="T63" fmla="*/ 93 h 186"/>
                <a:gd name="T64" fmla="*/ 92 w 185"/>
                <a:gd name="T65" fmla="*/ 17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86">
                  <a:moveTo>
                    <a:pt x="59" y="126"/>
                  </a:moveTo>
                  <a:cubicBezTo>
                    <a:pt x="76" y="126"/>
                    <a:pt x="76" y="126"/>
                    <a:pt x="76" y="126"/>
                  </a:cubicBezTo>
                  <a:cubicBezTo>
                    <a:pt x="76" y="80"/>
                    <a:pt x="76" y="80"/>
                    <a:pt x="76" y="80"/>
                  </a:cubicBezTo>
                  <a:cubicBezTo>
                    <a:pt x="59" y="80"/>
                    <a:pt x="59" y="80"/>
                    <a:pt x="59" y="80"/>
                  </a:cubicBezTo>
                  <a:lnTo>
                    <a:pt x="59" y="126"/>
                  </a:lnTo>
                  <a:close/>
                  <a:moveTo>
                    <a:pt x="67" y="59"/>
                  </a:moveTo>
                  <a:cubicBezTo>
                    <a:pt x="62" y="59"/>
                    <a:pt x="59" y="63"/>
                    <a:pt x="59" y="67"/>
                  </a:cubicBezTo>
                  <a:cubicBezTo>
                    <a:pt x="59" y="72"/>
                    <a:pt x="62" y="76"/>
                    <a:pt x="67" y="76"/>
                  </a:cubicBezTo>
                  <a:cubicBezTo>
                    <a:pt x="72" y="76"/>
                    <a:pt x="76" y="72"/>
                    <a:pt x="76" y="67"/>
                  </a:cubicBezTo>
                  <a:cubicBezTo>
                    <a:pt x="76" y="63"/>
                    <a:pt x="72" y="59"/>
                    <a:pt x="67" y="59"/>
                  </a:cubicBezTo>
                  <a:close/>
                  <a:moveTo>
                    <a:pt x="115" y="80"/>
                  </a:moveTo>
                  <a:cubicBezTo>
                    <a:pt x="103" y="80"/>
                    <a:pt x="101" y="88"/>
                    <a:pt x="101" y="88"/>
                  </a:cubicBezTo>
                  <a:cubicBezTo>
                    <a:pt x="101" y="80"/>
                    <a:pt x="101" y="80"/>
                    <a:pt x="101" y="80"/>
                  </a:cubicBezTo>
                  <a:cubicBezTo>
                    <a:pt x="84" y="80"/>
                    <a:pt x="84" y="80"/>
                    <a:pt x="84" y="80"/>
                  </a:cubicBezTo>
                  <a:cubicBezTo>
                    <a:pt x="84" y="126"/>
                    <a:pt x="84" y="126"/>
                    <a:pt x="84" y="126"/>
                  </a:cubicBezTo>
                  <a:cubicBezTo>
                    <a:pt x="101" y="126"/>
                    <a:pt x="101" y="126"/>
                    <a:pt x="101" y="126"/>
                  </a:cubicBezTo>
                  <a:cubicBezTo>
                    <a:pt x="101" y="101"/>
                    <a:pt x="101" y="101"/>
                    <a:pt x="101" y="101"/>
                  </a:cubicBezTo>
                  <a:cubicBezTo>
                    <a:pt x="101" y="101"/>
                    <a:pt x="101" y="93"/>
                    <a:pt x="108" y="93"/>
                  </a:cubicBezTo>
                  <a:cubicBezTo>
                    <a:pt x="112" y="93"/>
                    <a:pt x="114" y="96"/>
                    <a:pt x="114" y="101"/>
                  </a:cubicBezTo>
                  <a:cubicBezTo>
                    <a:pt x="114" y="126"/>
                    <a:pt x="114" y="126"/>
                    <a:pt x="114" y="126"/>
                  </a:cubicBezTo>
                  <a:cubicBezTo>
                    <a:pt x="130" y="126"/>
                    <a:pt x="130" y="126"/>
                    <a:pt x="130" y="126"/>
                  </a:cubicBezTo>
                  <a:cubicBezTo>
                    <a:pt x="130" y="101"/>
                    <a:pt x="130" y="101"/>
                    <a:pt x="130" y="101"/>
                  </a:cubicBezTo>
                  <a:cubicBezTo>
                    <a:pt x="130" y="88"/>
                    <a:pt x="125" y="80"/>
                    <a:pt x="115" y="80"/>
                  </a:cubicBezTo>
                  <a:close/>
                  <a:moveTo>
                    <a:pt x="92" y="0"/>
                  </a:moveTo>
                  <a:cubicBezTo>
                    <a:pt x="41" y="0"/>
                    <a:pt x="0" y="41"/>
                    <a:pt x="0" y="93"/>
                  </a:cubicBezTo>
                  <a:cubicBezTo>
                    <a:pt x="0" y="144"/>
                    <a:pt x="41" y="186"/>
                    <a:pt x="92" y="186"/>
                  </a:cubicBezTo>
                  <a:cubicBezTo>
                    <a:pt x="144" y="186"/>
                    <a:pt x="185" y="144"/>
                    <a:pt x="185" y="93"/>
                  </a:cubicBezTo>
                  <a:cubicBezTo>
                    <a:pt x="185" y="41"/>
                    <a:pt x="144" y="0"/>
                    <a:pt x="92" y="0"/>
                  </a:cubicBezTo>
                  <a:close/>
                  <a:moveTo>
                    <a:pt x="92" y="177"/>
                  </a:moveTo>
                  <a:cubicBezTo>
                    <a:pt x="46" y="177"/>
                    <a:pt x="8" y="139"/>
                    <a:pt x="8" y="93"/>
                  </a:cubicBezTo>
                  <a:cubicBezTo>
                    <a:pt x="8" y="46"/>
                    <a:pt x="46" y="8"/>
                    <a:pt x="92" y="8"/>
                  </a:cubicBezTo>
                  <a:cubicBezTo>
                    <a:pt x="139" y="8"/>
                    <a:pt x="177" y="46"/>
                    <a:pt x="177" y="93"/>
                  </a:cubicBezTo>
                  <a:cubicBezTo>
                    <a:pt x="177" y="139"/>
                    <a:pt x="139" y="177"/>
                    <a:pt x="92" y="177"/>
                  </a:cubicBezTo>
                  <a:close/>
                </a:path>
              </a:pathLst>
            </a:custGeom>
            <a:grpFill/>
            <a:ln>
              <a:noFill/>
            </a:ln>
          </p:spPr>
          <p:txBody>
            <a:bodyPr lIns="34290" tIns="17145" rIns="34290" bIns="17145"/>
            <a:lstStyle/>
            <a:p>
              <a:pPr defTabSz="914217">
                <a:defRPr/>
              </a:pPr>
              <a:endParaRPr lang="en-US" sz="900" dirty="0">
                <a:latin typeface="Lato Light"/>
                <a:cs typeface="Lato Light"/>
              </a:endParaRPr>
            </a:p>
          </p:txBody>
        </p:sp>
        <p:grpSp>
          <p:nvGrpSpPr>
            <p:cNvPr id="12" name="Group 68">
              <a:extLst>
                <a:ext uri="{FF2B5EF4-FFF2-40B4-BE49-F238E27FC236}">
                  <a16:creationId xmlns:a16="http://schemas.microsoft.com/office/drawing/2014/main" xmlns="" id="{F704EB8A-239E-4D3C-BB9F-DC17CA5085CE}"/>
                </a:ext>
              </a:extLst>
            </p:cNvPr>
            <p:cNvGrpSpPr>
              <a:grpSpLocks/>
            </p:cNvGrpSpPr>
            <p:nvPr/>
          </p:nvGrpSpPr>
          <p:grpSpPr bwMode="auto">
            <a:xfrm>
              <a:off x="3215073" y="10726581"/>
              <a:ext cx="756797" cy="755999"/>
              <a:chOff x="7408018" y="7017268"/>
              <a:chExt cx="1340715" cy="1339301"/>
            </a:xfrm>
            <a:grpFill/>
          </p:grpSpPr>
          <p:sp>
            <p:nvSpPr>
              <p:cNvPr id="13" name="Freeform 16">
                <a:extLst>
                  <a:ext uri="{FF2B5EF4-FFF2-40B4-BE49-F238E27FC236}">
                    <a16:creationId xmlns:a16="http://schemas.microsoft.com/office/drawing/2014/main" xmlns="" id="{586E14DC-6005-4B00-9C3B-05D68DF1C385}"/>
                  </a:ext>
                </a:extLst>
              </p:cNvPr>
              <p:cNvSpPr>
                <a:spLocks/>
              </p:cNvSpPr>
              <p:nvPr/>
            </p:nvSpPr>
            <p:spPr bwMode="auto">
              <a:xfrm>
                <a:off x="7832437" y="7467441"/>
                <a:ext cx="553714" cy="452999"/>
              </a:xfrm>
              <a:custGeom>
                <a:avLst/>
                <a:gdLst/>
                <a:ahLst/>
                <a:cxnLst>
                  <a:cxn ang="0">
                    <a:pos x="174" y="0"/>
                  </a:cxn>
                  <a:cxn ang="0">
                    <a:pos x="216" y="16"/>
                  </a:cxn>
                  <a:cxn ang="0">
                    <a:pos x="243" y="7"/>
                  </a:cxn>
                  <a:cxn ang="0">
                    <a:pos x="249" y="4"/>
                  </a:cxn>
                  <a:cxn ang="0">
                    <a:pos x="232" y="29"/>
                  </a:cxn>
                  <a:cxn ang="0">
                    <a:pos x="226" y="33"/>
                  </a:cxn>
                  <a:cxn ang="0">
                    <a:pos x="226" y="33"/>
                  </a:cxn>
                  <a:cxn ang="0">
                    <a:pos x="256" y="25"/>
                  </a:cxn>
                  <a:cxn ang="0">
                    <a:pos x="256" y="25"/>
                  </a:cxn>
                  <a:cxn ang="0">
                    <a:pos x="238" y="45"/>
                  </a:cxn>
                  <a:cxn ang="0">
                    <a:pos x="230" y="52"/>
                  </a:cxn>
                  <a:cxn ang="0">
                    <a:pos x="228" y="85"/>
                  </a:cxn>
                  <a:cxn ang="0">
                    <a:pos x="125" y="202"/>
                  </a:cxn>
                  <a:cxn ang="0">
                    <a:pos x="50" y="205"/>
                  </a:cxn>
                  <a:cxn ang="0">
                    <a:pos x="19" y="195"/>
                  </a:cxn>
                  <a:cxn ang="0">
                    <a:pos x="5" y="187"/>
                  </a:cxn>
                  <a:cxn ang="0">
                    <a:pos x="0" y="184"/>
                  </a:cxn>
                  <a:cxn ang="0">
                    <a:pos x="17" y="185"/>
                  </a:cxn>
                  <a:cxn ang="0">
                    <a:pos x="32" y="183"/>
                  </a:cxn>
                  <a:cxn ang="0">
                    <a:pos x="63" y="172"/>
                  </a:cxn>
                  <a:cxn ang="0">
                    <a:pos x="78" y="162"/>
                  </a:cxn>
                  <a:cxn ang="0">
                    <a:pos x="62" y="160"/>
                  </a:cxn>
                  <a:cxn ang="0">
                    <a:pos x="29" y="126"/>
                  </a:cxn>
                  <a:cxn ang="0">
                    <a:pos x="52" y="125"/>
                  </a:cxn>
                  <a:cxn ang="0">
                    <a:pos x="35" y="118"/>
                  </a:cxn>
                  <a:cxn ang="0">
                    <a:pos x="10" y="73"/>
                  </a:cxn>
                  <a:cxn ang="0">
                    <a:pos x="16" y="76"/>
                  </a:cxn>
                  <a:cxn ang="0">
                    <a:pos x="27" y="79"/>
                  </a:cxn>
                  <a:cxn ang="0">
                    <a:pos x="34" y="79"/>
                  </a:cxn>
                  <a:cxn ang="0">
                    <a:pos x="33" y="79"/>
                  </a:cxn>
                  <a:cxn ang="0">
                    <a:pos x="24" y="71"/>
                  </a:cxn>
                  <a:cxn ang="0">
                    <a:pos x="12" y="23"/>
                  </a:cxn>
                  <a:cxn ang="0">
                    <a:pos x="18" y="10"/>
                  </a:cxn>
                  <a:cxn ang="0">
                    <a:pos x="18" y="10"/>
                  </a:cxn>
                  <a:cxn ang="0">
                    <a:pos x="23" y="15"/>
                  </a:cxn>
                  <a:cxn ang="0">
                    <a:pos x="38" y="30"/>
                  </a:cxn>
                  <a:cxn ang="0">
                    <a:pos x="103" y="61"/>
                  </a:cxn>
                  <a:cxn ang="0">
                    <a:pos x="126" y="64"/>
                  </a:cxn>
                  <a:cxn ang="0">
                    <a:pos x="126" y="40"/>
                  </a:cxn>
                  <a:cxn ang="0">
                    <a:pos x="156" y="4"/>
                  </a:cxn>
                  <a:cxn ang="0">
                    <a:pos x="168" y="1"/>
                  </a:cxn>
                  <a:cxn ang="0">
                    <a:pos x="174" y="0"/>
                  </a:cxn>
                </a:cxnLst>
                <a:rect l="0" t="0" r="r" b="b"/>
                <a:pathLst>
                  <a:path w="256" h="210">
                    <a:moveTo>
                      <a:pt x="174" y="0"/>
                    </a:moveTo>
                    <a:cubicBezTo>
                      <a:pt x="194" y="0"/>
                      <a:pt x="205" y="7"/>
                      <a:pt x="216" y="16"/>
                    </a:cubicBezTo>
                    <a:cubicBezTo>
                      <a:pt x="224" y="16"/>
                      <a:pt x="236" y="11"/>
                      <a:pt x="243" y="7"/>
                    </a:cubicBezTo>
                    <a:cubicBezTo>
                      <a:pt x="245" y="6"/>
                      <a:pt x="247" y="5"/>
                      <a:pt x="249" y="4"/>
                    </a:cubicBezTo>
                    <a:cubicBezTo>
                      <a:pt x="245" y="14"/>
                      <a:pt x="240" y="22"/>
                      <a:pt x="232" y="29"/>
                    </a:cubicBezTo>
                    <a:cubicBezTo>
                      <a:pt x="230" y="30"/>
                      <a:pt x="229" y="32"/>
                      <a:pt x="226" y="33"/>
                    </a:cubicBezTo>
                    <a:cubicBezTo>
                      <a:pt x="226" y="33"/>
                      <a:pt x="226" y="33"/>
                      <a:pt x="226" y="33"/>
                    </a:cubicBezTo>
                    <a:cubicBezTo>
                      <a:pt x="238" y="33"/>
                      <a:pt x="247" y="27"/>
                      <a:pt x="256" y="25"/>
                    </a:cubicBezTo>
                    <a:cubicBezTo>
                      <a:pt x="256" y="25"/>
                      <a:pt x="256" y="25"/>
                      <a:pt x="256" y="25"/>
                    </a:cubicBezTo>
                    <a:cubicBezTo>
                      <a:pt x="251" y="32"/>
                      <a:pt x="245" y="40"/>
                      <a:pt x="238" y="45"/>
                    </a:cubicBezTo>
                    <a:cubicBezTo>
                      <a:pt x="235" y="47"/>
                      <a:pt x="233" y="50"/>
                      <a:pt x="230" y="52"/>
                    </a:cubicBezTo>
                    <a:cubicBezTo>
                      <a:pt x="230" y="64"/>
                      <a:pt x="230" y="75"/>
                      <a:pt x="228" y="85"/>
                    </a:cubicBezTo>
                    <a:cubicBezTo>
                      <a:pt x="214" y="144"/>
                      <a:pt x="180" y="184"/>
                      <a:pt x="125" y="202"/>
                    </a:cubicBezTo>
                    <a:cubicBezTo>
                      <a:pt x="105" y="208"/>
                      <a:pt x="73" y="210"/>
                      <a:pt x="50" y="205"/>
                    </a:cubicBezTo>
                    <a:cubicBezTo>
                      <a:pt x="39" y="202"/>
                      <a:pt x="29" y="199"/>
                      <a:pt x="19" y="195"/>
                    </a:cubicBezTo>
                    <a:cubicBezTo>
                      <a:pt x="14" y="192"/>
                      <a:pt x="9" y="190"/>
                      <a:pt x="5" y="187"/>
                    </a:cubicBezTo>
                    <a:cubicBezTo>
                      <a:pt x="3" y="186"/>
                      <a:pt x="2" y="185"/>
                      <a:pt x="0" y="184"/>
                    </a:cubicBezTo>
                    <a:cubicBezTo>
                      <a:pt x="5" y="184"/>
                      <a:pt x="11" y="186"/>
                      <a:pt x="17" y="185"/>
                    </a:cubicBezTo>
                    <a:cubicBezTo>
                      <a:pt x="22" y="184"/>
                      <a:pt x="27" y="184"/>
                      <a:pt x="32" y="183"/>
                    </a:cubicBezTo>
                    <a:cubicBezTo>
                      <a:pt x="44" y="180"/>
                      <a:pt x="54" y="177"/>
                      <a:pt x="63" y="172"/>
                    </a:cubicBezTo>
                    <a:cubicBezTo>
                      <a:pt x="68" y="169"/>
                      <a:pt x="74" y="166"/>
                      <a:pt x="78" y="162"/>
                    </a:cubicBezTo>
                    <a:cubicBezTo>
                      <a:pt x="72" y="162"/>
                      <a:pt x="66" y="161"/>
                      <a:pt x="62" y="160"/>
                    </a:cubicBezTo>
                    <a:cubicBezTo>
                      <a:pt x="45" y="154"/>
                      <a:pt x="35" y="143"/>
                      <a:pt x="29" y="126"/>
                    </a:cubicBezTo>
                    <a:cubicBezTo>
                      <a:pt x="34" y="127"/>
                      <a:pt x="49" y="128"/>
                      <a:pt x="52" y="125"/>
                    </a:cubicBezTo>
                    <a:cubicBezTo>
                      <a:pt x="46" y="125"/>
                      <a:pt x="39" y="121"/>
                      <a:pt x="35" y="118"/>
                    </a:cubicBezTo>
                    <a:cubicBezTo>
                      <a:pt x="21" y="109"/>
                      <a:pt x="10" y="95"/>
                      <a:pt x="10" y="73"/>
                    </a:cubicBezTo>
                    <a:cubicBezTo>
                      <a:pt x="12" y="74"/>
                      <a:pt x="14" y="75"/>
                      <a:pt x="16" y="76"/>
                    </a:cubicBezTo>
                    <a:cubicBezTo>
                      <a:pt x="19" y="77"/>
                      <a:pt x="22" y="78"/>
                      <a:pt x="27" y="79"/>
                    </a:cubicBezTo>
                    <a:cubicBezTo>
                      <a:pt x="28" y="79"/>
                      <a:pt x="32" y="80"/>
                      <a:pt x="34" y="79"/>
                    </a:cubicBezTo>
                    <a:cubicBezTo>
                      <a:pt x="33" y="79"/>
                      <a:pt x="33" y="79"/>
                      <a:pt x="33" y="79"/>
                    </a:cubicBezTo>
                    <a:cubicBezTo>
                      <a:pt x="31" y="76"/>
                      <a:pt x="26" y="74"/>
                      <a:pt x="24" y="71"/>
                    </a:cubicBezTo>
                    <a:cubicBezTo>
                      <a:pt x="15" y="60"/>
                      <a:pt x="7" y="43"/>
                      <a:pt x="12" y="23"/>
                    </a:cubicBezTo>
                    <a:cubicBezTo>
                      <a:pt x="13" y="18"/>
                      <a:pt x="15" y="14"/>
                      <a:pt x="18" y="10"/>
                    </a:cubicBezTo>
                    <a:cubicBezTo>
                      <a:pt x="18" y="10"/>
                      <a:pt x="18" y="10"/>
                      <a:pt x="18" y="10"/>
                    </a:cubicBezTo>
                    <a:cubicBezTo>
                      <a:pt x="19" y="12"/>
                      <a:pt x="21" y="13"/>
                      <a:pt x="23" y="15"/>
                    </a:cubicBezTo>
                    <a:cubicBezTo>
                      <a:pt x="27" y="21"/>
                      <a:pt x="33" y="26"/>
                      <a:pt x="38" y="30"/>
                    </a:cubicBezTo>
                    <a:cubicBezTo>
                      <a:pt x="57" y="45"/>
                      <a:pt x="75" y="54"/>
                      <a:pt x="103" y="61"/>
                    </a:cubicBezTo>
                    <a:cubicBezTo>
                      <a:pt x="110" y="63"/>
                      <a:pt x="118" y="64"/>
                      <a:pt x="126" y="64"/>
                    </a:cubicBezTo>
                    <a:cubicBezTo>
                      <a:pt x="124" y="57"/>
                      <a:pt x="124" y="46"/>
                      <a:pt x="126" y="40"/>
                    </a:cubicBezTo>
                    <a:cubicBezTo>
                      <a:pt x="131" y="23"/>
                      <a:pt x="141" y="11"/>
                      <a:pt x="156" y="4"/>
                    </a:cubicBezTo>
                    <a:cubicBezTo>
                      <a:pt x="160" y="3"/>
                      <a:pt x="164" y="2"/>
                      <a:pt x="168" y="1"/>
                    </a:cubicBezTo>
                    <a:cubicBezTo>
                      <a:pt x="170" y="1"/>
                      <a:pt x="172" y="0"/>
                      <a:pt x="174" y="0"/>
                    </a:cubicBezTo>
                  </a:path>
                </a:pathLst>
              </a:custGeom>
              <a:grpFill/>
              <a:ln w="9525">
                <a:noFill/>
                <a:round/>
                <a:headEnd/>
                <a:tailEnd/>
              </a:ln>
            </p:spPr>
            <p:txBody>
              <a:bodyPr/>
              <a:lstStyle/>
              <a:p>
                <a:pPr defTabSz="914217">
                  <a:defRPr/>
                </a:pPr>
                <a:endParaRPr lang="en-US" sz="900" dirty="0">
                  <a:latin typeface="Lato Light"/>
                  <a:cs typeface="Lato Light"/>
                </a:endParaRPr>
              </a:p>
            </p:txBody>
          </p:sp>
          <p:sp>
            <p:nvSpPr>
              <p:cNvPr id="14" name="Oval 74">
                <a:extLst>
                  <a:ext uri="{FF2B5EF4-FFF2-40B4-BE49-F238E27FC236}">
                    <a16:creationId xmlns:a16="http://schemas.microsoft.com/office/drawing/2014/main" xmlns="" id="{FFAEFC99-B3A1-4C1F-98A9-2CEECE2CF16F}"/>
                  </a:ext>
                </a:extLst>
              </p:cNvPr>
              <p:cNvSpPr/>
              <p:nvPr/>
            </p:nvSpPr>
            <p:spPr>
              <a:xfrm>
                <a:off x="7408018" y="7017268"/>
                <a:ext cx="1340715" cy="1339301"/>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2200" dirty="0">
                  <a:solidFill>
                    <a:schemeClr val="tx1"/>
                  </a:solidFill>
                  <a:cs typeface="Lato Light"/>
                </a:endParaRPr>
              </a:p>
            </p:txBody>
          </p:sp>
        </p:grpSp>
      </p:grpSp>
      <p:sp>
        <p:nvSpPr>
          <p:cNvPr id="27" name="CuadroTexto 26">
            <a:extLst>
              <a:ext uri="{FF2B5EF4-FFF2-40B4-BE49-F238E27FC236}">
                <a16:creationId xmlns:a16="http://schemas.microsoft.com/office/drawing/2014/main" xmlns="" id="{8A12C54D-9E5C-4BD4-9E05-24379001D340}"/>
              </a:ext>
            </a:extLst>
          </p:cNvPr>
          <p:cNvSpPr txBox="1"/>
          <p:nvPr/>
        </p:nvSpPr>
        <p:spPr>
          <a:xfrm>
            <a:off x="1012239" y="1754051"/>
            <a:ext cx="4625659" cy="1938992"/>
          </a:xfrm>
          <a:prstGeom prst="rect">
            <a:avLst/>
          </a:prstGeom>
          <a:noFill/>
          <a:ln w="38100">
            <a:solidFill>
              <a:srgbClr val="00B0F0"/>
            </a:solidFill>
          </a:ln>
        </p:spPr>
        <p:txBody>
          <a:bodyPr wrap="square" rtlCol="0">
            <a:spAutoFit/>
          </a:bodyPr>
          <a:lstStyle/>
          <a:p>
            <a:pPr algn="ctr"/>
            <a:r>
              <a:rPr lang="en-US" sz="4000" dirty="0">
                <a:latin typeface="Arial" panose="020B0604020202020204" pitchFamily="34" charset="0"/>
                <a:cs typeface="Arial" panose="020B0604020202020204" pitchFamily="34" charset="0"/>
              </a:rPr>
              <a:t>AUTOCUIDADO DEL </a:t>
            </a:r>
          </a:p>
          <a:p>
            <a:pPr algn="ctr"/>
            <a:r>
              <a:rPr lang="en-US" sz="4000" dirty="0">
                <a:latin typeface="Arial" panose="020B0604020202020204" pitchFamily="34" charset="0"/>
                <a:cs typeface="Arial" panose="020B0604020202020204" pitchFamily="34" charset="0"/>
              </a:rPr>
              <a:t>ADULTO MAYOR</a:t>
            </a:r>
          </a:p>
        </p:txBody>
      </p:sp>
    </p:spTree>
    <p:extLst>
      <p:ext uri="{BB962C8B-B14F-4D97-AF65-F5344CB8AC3E}">
        <p14:creationId xmlns:p14="http://schemas.microsoft.com/office/powerpoint/2010/main" val="295808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
          <p:cNvSpPr>
            <a:spLocks noChangeArrowheads="1"/>
          </p:cNvSpPr>
          <p:nvPr/>
        </p:nvSpPr>
        <p:spPr bwMode="auto">
          <a:xfrm>
            <a:off x="5247163" y="1455458"/>
            <a:ext cx="2085324" cy="1729322"/>
          </a:xfrm>
          <a:custGeom>
            <a:avLst/>
            <a:gdLst>
              <a:gd name="T0" fmla="*/ 3600527 w 13312"/>
              <a:gd name="T1" fmla="*/ 3118971 h 15376"/>
              <a:gd name="T2" fmla="*/ 1800399 w 13312"/>
              <a:gd name="T3" fmla="*/ 4158718 h 15376"/>
              <a:gd name="T4" fmla="*/ 0 w 13312"/>
              <a:gd name="T5" fmla="*/ 3118971 h 15376"/>
              <a:gd name="T6" fmla="*/ 0 w 13312"/>
              <a:gd name="T7" fmla="*/ 1039747 h 15376"/>
              <a:gd name="T8" fmla="*/ 1800399 w 13312"/>
              <a:gd name="T9" fmla="*/ 0 h 15376"/>
              <a:gd name="T10" fmla="*/ 3600527 w 13312"/>
              <a:gd name="T11" fmla="*/ 1039747 h 15376"/>
              <a:gd name="T12" fmla="*/ 3600527 w 13312"/>
              <a:gd name="T13" fmla="*/ 3118971 h 15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40000"/>
              <a:lumOff val="60000"/>
            </a:schemeClr>
          </a:solidFill>
          <a:ln>
            <a:noFill/>
          </a:ln>
        </p:spPr>
        <p:txBody>
          <a:bodyPr wrap="none" anchor="ctr"/>
          <a:lstStyle/>
          <a:p>
            <a:endParaRPr lang="es-MX" sz="675"/>
          </a:p>
        </p:txBody>
      </p:sp>
      <p:sp>
        <p:nvSpPr>
          <p:cNvPr id="19" name="Freeform 1"/>
          <p:cNvSpPr>
            <a:spLocks noChangeArrowheads="1"/>
          </p:cNvSpPr>
          <p:nvPr/>
        </p:nvSpPr>
        <p:spPr bwMode="auto">
          <a:xfrm>
            <a:off x="4883519" y="2764172"/>
            <a:ext cx="1991596" cy="1774599"/>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bg2"/>
          </a:solidFill>
          <a:ln>
            <a:noFill/>
          </a:ln>
        </p:spPr>
        <p:txBody>
          <a:bodyPr wrap="none" anchor="ctr"/>
          <a:lstStyle/>
          <a:p>
            <a:endParaRPr lang="en-US" sz="675"/>
          </a:p>
        </p:txBody>
      </p:sp>
      <p:sp>
        <p:nvSpPr>
          <p:cNvPr id="20" name="Freeform 1"/>
          <p:cNvSpPr>
            <a:spLocks noChangeArrowheads="1"/>
          </p:cNvSpPr>
          <p:nvPr/>
        </p:nvSpPr>
        <p:spPr bwMode="auto">
          <a:xfrm>
            <a:off x="5728398" y="2795275"/>
            <a:ext cx="1996796" cy="1746146"/>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chemeClr val="tx2">
              <a:lumMod val="60000"/>
              <a:lumOff val="40000"/>
            </a:schemeClr>
          </a:solidFill>
          <a:ln>
            <a:noFill/>
          </a:ln>
          <a:effectLst/>
        </p:spPr>
        <p:txBody>
          <a:bodyPr wrap="none" anchor="ctr"/>
          <a:lstStyle/>
          <a:p>
            <a:pPr defTabSz="685663">
              <a:defRPr/>
            </a:pPr>
            <a:endParaRPr lang="en-US" sz="675">
              <a:latin typeface="Calibri Light"/>
            </a:endParaRPr>
          </a:p>
        </p:txBody>
      </p:sp>
      <p:sp>
        <p:nvSpPr>
          <p:cNvPr id="28" name="Freeform 1"/>
          <p:cNvSpPr>
            <a:spLocks noChangeArrowheads="1"/>
          </p:cNvSpPr>
          <p:nvPr/>
        </p:nvSpPr>
        <p:spPr bwMode="auto">
          <a:xfrm>
            <a:off x="4950878" y="4493834"/>
            <a:ext cx="2481756" cy="908708"/>
          </a:xfrm>
          <a:custGeom>
            <a:avLst/>
            <a:gdLst>
              <a:gd name="T0" fmla="*/ 13311 w 13312"/>
              <a:gd name="T1" fmla="*/ 11531 h 15376"/>
              <a:gd name="T2" fmla="*/ 6656 w 13312"/>
              <a:gd name="T3" fmla="*/ 15375 h 15376"/>
              <a:gd name="T4" fmla="*/ 0 w 13312"/>
              <a:gd name="T5" fmla="*/ 11531 h 15376"/>
              <a:gd name="T6" fmla="*/ 0 w 13312"/>
              <a:gd name="T7" fmla="*/ 3844 h 15376"/>
              <a:gd name="T8" fmla="*/ 6656 w 13312"/>
              <a:gd name="T9" fmla="*/ 0 h 15376"/>
              <a:gd name="T10" fmla="*/ 13311 w 13312"/>
              <a:gd name="T11" fmla="*/ 3844 h 15376"/>
              <a:gd name="T12" fmla="*/ 13311 w 13312"/>
              <a:gd name="T13" fmla="*/ 11531 h 15376"/>
            </a:gdLst>
            <a:ahLst/>
            <a:cxnLst>
              <a:cxn ang="0">
                <a:pos x="T0" y="T1"/>
              </a:cxn>
              <a:cxn ang="0">
                <a:pos x="T2" y="T3"/>
              </a:cxn>
              <a:cxn ang="0">
                <a:pos x="T4" y="T5"/>
              </a:cxn>
              <a:cxn ang="0">
                <a:pos x="T6" y="T7"/>
              </a:cxn>
              <a:cxn ang="0">
                <a:pos x="T8" y="T9"/>
              </a:cxn>
              <a:cxn ang="0">
                <a:pos x="T10" y="T11"/>
              </a:cxn>
              <a:cxn ang="0">
                <a:pos x="T12" y="T13"/>
              </a:cxn>
            </a:cxnLst>
            <a:rect l="0" t="0" r="r" b="b"/>
            <a:pathLst>
              <a:path w="13312" h="15376">
                <a:moveTo>
                  <a:pt x="13311" y="11531"/>
                </a:moveTo>
                <a:lnTo>
                  <a:pt x="6656" y="15375"/>
                </a:lnTo>
                <a:lnTo>
                  <a:pt x="0" y="11531"/>
                </a:lnTo>
                <a:lnTo>
                  <a:pt x="0" y="3844"/>
                </a:lnTo>
                <a:lnTo>
                  <a:pt x="6656" y="0"/>
                </a:lnTo>
                <a:lnTo>
                  <a:pt x="13311" y="3844"/>
                </a:lnTo>
                <a:lnTo>
                  <a:pt x="13311" y="11531"/>
                </a:lnTo>
              </a:path>
            </a:pathLst>
          </a:custGeom>
          <a:solidFill>
            <a:srgbClr val="024D62"/>
          </a:solidFill>
          <a:ln>
            <a:noFill/>
          </a:ln>
          <a:effectLst/>
        </p:spPr>
        <p:txBody>
          <a:bodyPr wrap="none" anchor="ctr"/>
          <a:lstStyle/>
          <a:p>
            <a:pPr algn="ctr" defTabSz="685663">
              <a:defRPr/>
            </a:pPr>
            <a:r>
              <a:rPr lang="en-US" sz="2400" b="1" dirty="0">
                <a:solidFill>
                  <a:schemeClr val="bg1"/>
                </a:solidFill>
                <a:latin typeface="Arial" panose="020B0604020202020204" pitchFamily="34" charset="0"/>
                <a:cs typeface="Arial" panose="020B0604020202020204" pitchFamily="34" charset="0"/>
              </a:rPr>
              <a:t>Autocuidado</a:t>
            </a:r>
          </a:p>
        </p:txBody>
      </p:sp>
      <p:sp>
        <p:nvSpPr>
          <p:cNvPr id="34826" name="TextBox 32"/>
          <p:cNvSpPr txBox="1">
            <a:spLocks noChangeArrowheads="1"/>
          </p:cNvSpPr>
          <p:nvPr/>
        </p:nvSpPr>
        <p:spPr bwMode="auto">
          <a:xfrm>
            <a:off x="1162283" y="1844249"/>
            <a:ext cx="380807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lvl="0"/>
            <a:r>
              <a:rPr lang="es-ES" sz="1800" dirty="0">
                <a:latin typeface="Arial" panose="020B0604020202020204" pitchFamily="34" charset="0"/>
                <a:cs typeface="Arial" panose="020B0604020202020204" pitchFamily="34" charset="0"/>
              </a:rPr>
              <a:t>Cuba es el tercer país mas envejecido en América Latina.</a:t>
            </a:r>
          </a:p>
          <a:p>
            <a:pPr lvl="0"/>
            <a:r>
              <a:rPr lang="es-ES" sz="1800" dirty="0">
                <a:latin typeface="Arial" panose="020B0604020202020204" pitchFamily="34" charset="0"/>
                <a:cs typeface="Arial" panose="020B0604020202020204" pitchFamily="34" charset="0"/>
              </a:rPr>
              <a:t>Es un factor de riesgo no modificable que favorece a las enfermedades no transmisibles.</a:t>
            </a:r>
          </a:p>
        </p:txBody>
      </p:sp>
      <p:sp>
        <p:nvSpPr>
          <p:cNvPr id="34828" name="TextBox 34"/>
          <p:cNvSpPr txBox="1">
            <a:spLocks noChangeArrowheads="1"/>
          </p:cNvSpPr>
          <p:nvPr/>
        </p:nvSpPr>
        <p:spPr bwMode="auto">
          <a:xfrm>
            <a:off x="7617575" y="3627602"/>
            <a:ext cx="351439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lvl="0"/>
            <a:r>
              <a:rPr lang="es-ES" sz="1800" dirty="0">
                <a:latin typeface="Arial" panose="020B0604020202020204" pitchFamily="34" charset="0"/>
                <a:cs typeface="Arial" panose="020B0604020202020204" pitchFamily="34" charset="0"/>
              </a:rPr>
              <a:t>En la vejez existen situaciones de vulnerabilidad que dificultan el acceso a los servicios e información en materia de la salud.</a:t>
            </a:r>
          </a:p>
        </p:txBody>
      </p:sp>
      <p:sp>
        <p:nvSpPr>
          <p:cNvPr id="34830" name="TextBox 36"/>
          <p:cNvSpPr txBox="1">
            <a:spLocks noChangeArrowheads="1"/>
          </p:cNvSpPr>
          <p:nvPr/>
        </p:nvSpPr>
        <p:spPr bwMode="auto">
          <a:xfrm>
            <a:off x="7421682" y="1383898"/>
            <a:ext cx="37102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S" sz="1800" dirty="0">
                <a:latin typeface="Arial" panose="020B0604020202020204" pitchFamily="34" charset="0"/>
                <a:cs typeface="Arial" panose="020B0604020202020204" pitchFamily="34" charset="0"/>
              </a:rPr>
              <a:t>Las personas adultas mayores tienen derecho a la salud, a recibir orientación y capacitación en materia de nutrición, higiene y todo aquello que favorezca su cuidado personal.</a:t>
            </a:r>
          </a:p>
        </p:txBody>
      </p:sp>
      <p:sp>
        <p:nvSpPr>
          <p:cNvPr id="34832" name="TextBox 38"/>
          <p:cNvSpPr txBox="1">
            <a:spLocks noChangeArrowheads="1"/>
          </p:cNvSpPr>
          <p:nvPr/>
        </p:nvSpPr>
        <p:spPr bwMode="auto">
          <a:xfrm>
            <a:off x="1157310" y="3307919"/>
            <a:ext cx="393304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lvl="0"/>
            <a:r>
              <a:rPr lang="es-ES" sz="1800" dirty="0">
                <a:latin typeface="Arial" panose="020B0604020202020204" pitchFamily="34" charset="0"/>
                <a:cs typeface="Arial" panose="020B0604020202020204" pitchFamily="34" charset="0"/>
              </a:rPr>
              <a:t>- Crecimiento y desarrollo personal.</a:t>
            </a:r>
          </a:p>
          <a:p>
            <a:pPr lvl="0"/>
            <a:r>
              <a:rPr lang="es-ES" sz="1800" dirty="0">
                <a:latin typeface="Arial" panose="020B0604020202020204" pitchFamily="34" charset="0"/>
                <a:cs typeface="Arial" panose="020B0604020202020204" pitchFamily="34" charset="0"/>
              </a:rPr>
              <a:t>- Conexión consigo mismo.</a:t>
            </a:r>
          </a:p>
          <a:p>
            <a:pPr lvl="0"/>
            <a:r>
              <a:rPr lang="es-ES" sz="1800" dirty="0">
                <a:latin typeface="Arial" panose="020B0604020202020204" pitchFamily="34" charset="0"/>
                <a:cs typeface="Arial" panose="020B0604020202020204" pitchFamily="34" charset="0"/>
              </a:rPr>
              <a:t>- Prevenir y mitigar riesgos y enfermedades </a:t>
            </a:r>
          </a:p>
          <a:p>
            <a:pPr lvl="0"/>
            <a:r>
              <a:rPr lang="es-ES" sz="1800" dirty="0">
                <a:latin typeface="Arial" panose="020B0604020202020204" pitchFamily="34" charset="0"/>
                <a:cs typeface="Arial" panose="020B0604020202020204" pitchFamily="34" charset="0"/>
              </a:rPr>
              <a:t>- Ayudarán a mantener la funcionalidad e independencia.</a:t>
            </a:r>
          </a:p>
          <a:p>
            <a:pPr lvl="0"/>
            <a:r>
              <a:rPr lang="es-ES" sz="1800" dirty="0">
                <a:latin typeface="Arial" panose="020B0604020202020204" pitchFamily="34" charset="0"/>
                <a:cs typeface="Arial" panose="020B0604020202020204" pitchFamily="34" charset="0"/>
              </a:rPr>
              <a:t>- Mantener el bienestar en la vejez.</a:t>
            </a:r>
          </a:p>
        </p:txBody>
      </p:sp>
      <p:grpSp>
        <p:nvGrpSpPr>
          <p:cNvPr id="34834" name="Group 64"/>
          <p:cNvGrpSpPr>
            <a:grpSpLocks/>
          </p:cNvGrpSpPr>
          <p:nvPr/>
        </p:nvGrpSpPr>
        <p:grpSpPr bwMode="auto">
          <a:xfrm flipH="1">
            <a:off x="7243292" y="1403173"/>
            <a:ext cx="3888678" cy="1268811"/>
            <a:chOff x="2918048" y="2924341"/>
            <a:chExt cx="7406194" cy="1757177"/>
          </a:xfrm>
        </p:grpSpPr>
        <p:cxnSp>
          <p:nvCxnSpPr>
            <p:cNvPr id="66" name="Straight Connector 65"/>
            <p:cNvCxnSpPr/>
            <p:nvPr/>
          </p:nvCxnSpPr>
          <p:spPr>
            <a:xfrm flipH="1">
              <a:off x="2918048" y="2924341"/>
              <a:ext cx="7406194"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918048" y="2924341"/>
              <a:ext cx="0" cy="1757177"/>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10324242" y="2924341"/>
              <a:ext cx="0" cy="598425"/>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4835" name="Group 45"/>
          <p:cNvGrpSpPr>
            <a:grpSpLocks/>
          </p:cNvGrpSpPr>
          <p:nvPr/>
        </p:nvGrpSpPr>
        <p:grpSpPr bwMode="auto">
          <a:xfrm flipH="1" flipV="1">
            <a:off x="1042758" y="4080314"/>
            <a:ext cx="4128121" cy="1283278"/>
            <a:chOff x="2018158" y="2913035"/>
            <a:chExt cx="8306084" cy="974232"/>
          </a:xfrm>
        </p:grpSpPr>
        <p:cxnSp>
          <p:nvCxnSpPr>
            <p:cNvPr id="47" name="Straight Connector 46"/>
            <p:cNvCxnSpPr/>
            <p:nvPr/>
          </p:nvCxnSpPr>
          <p:spPr>
            <a:xfrm flipH="1">
              <a:off x="2917922" y="2924341"/>
              <a:ext cx="740632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2018158" y="2913035"/>
              <a:ext cx="826486" cy="97423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10324242" y="2924341"/>
              <a:ext cx="0" cy="59884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34836" name="Group 51"/>
          <p:cNvGrpSpPr>
            <a:grpSpLocks/>
          </p:cNvGrpSpPr>
          <p:nvPr/>
        </p:nvGrpSpPr>
        <p:grpSpPr bwMode="auto">
          <a:xfrm flipH="1" flipV="1">
            <a:off x="7415352" y="3673987"/>
            <a:ext cx="3710284" cy="1521821"/>
            <a:chOff x="2913160" y="2924341"/>
            <a:chExt cx="7411082" cy="1550438"/>
          </a:xfrm>
        </p:grpSpPr>
        <p:cxnSp>
          <p:nvCxnSpPr>
            <p:cNvPr id="53" name="Straight Connector 52"/>
            <p:cNvCxnSpPr/>
            <p:nvPr/>
          </p:nvCxnSpPr>
          <p:spPr>
            <a:xfrm flipH="1">
              <a:off x="2917735" y="2924341"/>
              <a:ext cx="7406507"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913160" y="2924341"/>
              <a:ext cx="4575" cy="1550438"/>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10324242" y="2924341"/>
              <a:ext cx="0" cy="59884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4837" name="TextBox 1"/>
          <p:cNvSpPr txBox="1">
            <a:spLocks noChangeArrowheads="1"/>
          </p:cNvSpPr>
          <p:nvPr/>
        </p:nvSpPr>
        <p:spPr bwMode="auto">
          <a:xfrm>
            <a:off x="4842638" y="2389221"/>
            <a:ext cx="292088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n-US" altLang="es-MX" sz="3300" b="1" dirty="0">
                <a:latin typeface="Calibri" panose="020F0502020204030204" pitchFamily="34" charset="0"/>
              </a:rPr>
              <a:t>ADULTO MAYOR</a:t>
            </a:r>
          </a:p>
        </p:txBody>
      </p:sp>
      <p:grpSp>
        <p:nvGrpSpPr>
          <p:cNvPr id="73" name="Group 64"/>
          <p:cNvGrpSpPr>
            <a:grpSpLocks/>
          </p:cNvGrpSpPr>
          <p:nvPr/>
        </p:nvGrpSpPr>
        <p:grpSpPr bwMode="auto">
          <a:xfrm>
            <a:off x="1116247" y="1494408"/>
            <a:ext cx="4273900" cy="1009018"/>
            <a:chOff x="2918048" y="2924341"/>
            <a:chExt cx="7406194" cy="1757177"/>
          </a:xfrm>
        </p:grpSpPr>
        <p:cxnSp>
          <p:nvCxnSpPr>
            <p:cNvPr id="74" name="Straight Connector 65"/>
            <p:cNvCxnSpPr/>
            <p:nvPr/>
          </p:nvCxnSpPr>
          <p:spPr>
            <a:xfrm flipH="1">
              <a:off x="2918048" y="2924341"/>
              <a:ext cx="740619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5" name="Straight Connector 66"/>
            <p:cNvCxnSpPr/>
            <p:nvPr/>
          </p:nvCxnSpPr>
          <p:spPr>
            <a:xfrm flipV="1">
              <a:off x="2918048" y="2924341"/>
              <a:ext cx="0" cy="175717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6" name="Straight Connector 67"/>
            <p:cNvCxnSpPr/>
            <p:nvPr/>
          </p:nvCxnSpPr>
          <p:spPr>
            <a:xfrm flipV="1">
              <a:off x="10324242" y="2924341"/>
              <a:ext cx="0" cy="5984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43" name="Rectángulo 42"/>
          <p:cNvSpPr/>
          <p:nvPr/>
        </p:nvSpPr>
        <p:spPr>
          <a:xfrm>
            <a:off x="1075608" y="271777"/>
            <a:ext cx="10056362" cy="824688"/>
          </a:xfrm>
          <a:prstGeom prst="rect">
            <a:avLst/>
          </a:prstGeom>
          <a:solidFill>
            <a:srgbClr val="3CDEFE"/>
          </a:solidFill>
          <a:ln>
            <a:solidFill>
              <a:srgbClr val="3CD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latin typeface="Arial" panose="020B0604020202020204" pitchFamily="34" charset="0"/>
                <a:cs typeface="Arial" panose="020B0604020202020204" pitchFamily="34" charset="0"/>
              </a:rPr>
              <a:t>¿Por qué en el Adulto Mayor?</a:t>
            </a:r>
          </a:p>
        </p:txBody>
      </p:sp>
      <p:sp>
        <p:nvSpPr>
          <p:cNvPr id="44" name="TextBox 79"/>
          <p:cNvSpPr txBox="1">
            <a:spLocks noChangeArrowheads="1"/>
          </p:cNvSpPr>
          <p:nvPr/>
        </p:nvSpPr>
        <p:spPr bwMode="auto">
          <a:xfrm>
            <a:off x="1246558" y="5481372"/>
            <a:ext cx="9714462" cy="994297"/>
          </a:xfrm>
          <a:prstGeom prst="rect">
            <a:avLst/>
          </a:prstGeom>
          <a:noFill/>
          <a:ln w="2857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82283" tIns="41141" rIns="82283" bIns="411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s-ES" sz="2800" dirty="0">
                <a:latin typeface="Arial" panose="020B0604020202020204" pitchFamily="34" charset="0"/>
                <a:cs typeface="Arial" panose="020B0604020202020204" pitchFamily="34" charset="0"/>
              </a:rPr>
              <a:t>"Autocuidado en el adulto mayor: claves para una vejez saludable"</a:t>
            </a:r>
          </a:p>
        </p:txBody>
      </p:sp>
    </p:spTree>
    <p:extLst>
      <p:ext uri="{BB962C8B-B14F-4D97-AF65-F5344CB8AC3E}">
        <p14:creationId xmlns:p14="http://schemas.microsoft.com/office/powerpoint/2010/main" val="2119421077"/>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10">
            <a:extLst>
              <a:ext uri="{FF2B5EF4-FFF2-40B4-BE49-F238E27FC236}">
                <a16:creationId xmlns:a16="http://schemas.microsoft.com/office/drawing/2014/main" xmlns="" id="{C1CEE039-BAD7-4A6B-BCCC-FFAE767ED362}"/>
              </a:ext>
            </a:extLst>
          </p:cNvPr>
          <p:cNvSpPr>
            <a:spLocks/>
          </p:cNvSpPr>
          <p:nvPr/>
        </p:nvSpPr>
        <p:spPr bwMode="auto">
          <a:xfrm>
            <a:off x="9771999" y="2006304"/>
            <a:ext cx="2166110" cy="1915908"/>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024D62"/>
          </a:solidFill>
          <a:ln w="46038" cap="flat">
            <a:solidFill>
              <a:srgbClr val="2EC0D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CuadroTexto 39">
            <a:extLst>
              <a:ext uri="{FF2B5EF4-FFF2-40B4-BE49-F238E27FC236}">
                <a16:creationId xmlns:a16="http://schemas.microsoft.com/office/drawing/2014/main" xmlns="" id="{BF68F7DF-74A1-477D-AB7E-051A78D11FCA}"/>
              </a:ext>
            </a:extLst>
          </p:cNvPr>
          <p:cNvSpPr txBox="1"/>
          <p:nvPr/>
        </p:nvSpPr>
        <p:spPr>
          <a:xfrm>
            <a:off x="81147" y="736659"/>
            <a:ext cx="3496682" cy="1015663"/>
          </a:xfrm>
          <a:prstGeom prst="rect">
            <a:avLst/>
          </a:prstGeom>
          <a:noFill/>
        </p:spPr>
        <p:txBody>
          <a:bodyPr wrap="square" rtlCol="0">
            <a:spAutoFit/>
          </a:bodyPr>
          <a:lstStyle/>
          <a:p>
            <a:pPr algn="ctr"/>
            <a:r>
              <a:rPr lang="en-US" sz="2000" b="1" dirty="0"/>
              <a:t>¿</a:t>
            </a:r>
            <a:r>
              <a:rPr lang="en-US" sz="2000" b="1" dirty="0" err="1"/>
              <a:t>Qué</a:t>
            </a:r>
            <a:r>
              <a:rPr lang="en-US" sz="2000" b="1" dirty="0"/>
              <a:t> </a:t>
            </a:r>
            <a:r>
              <a:rPr lang="en-US" sz="2000" b="1" dirty="0" err="1"/>
              <a:t>indicaciones</a:t>
            </a:r>
            <a:r>
              <a:rPr lang="en-US" sz="2000" b="1" dirty="0"/>
              <a:t> le </a:t>
            </a:r>
            <a:r>
              <a:rPr lang="en-US" sz="2000" b="1" dirty="0" err="1"/>
              <a:t>daría</a:t>
            </a:r>
            <a:r>
              <a:rPr lang="en-US" sz="2000" b="1" dirty="0"/>
              <a:t> el </a:t>
            </a:r>
            <a:r>
              <a:rPr lang="en-US" sz="2000" b="1" dirty="0" err="1"/>
              <a:t>médico</a:t>
            </a:r>
            <a:r>
              <a:rPr lang="en-US" sz="2000" b="1" dirty="0"/>
              <a:t> familiar para </a:t>
            </a:r>
            <a:r>
              <a:rPr lang="en-US" sz="2000" b="1" dirty="0" err="1"/>
              <a:t>su</a:t>
            </a:r>
            <a:r>
              <a:rPr lang="en-US" sz="2000" b="1" dirty="0"/>
              <a:t> </a:t>
            </a:r>
            <a:r>
              <a:rPr lang="en-US" sz="2000" b="1" dirty="0" err="1"/>
              <a:t>autocuidado</a:t>
            </a:r>
            <a:r>
              <a:rPr lang="en-US" sz="2000" b="1" dirty="0"/>
              <a:t>?</a:t>
            </a:r>
            <a:endParaRPr lang="es-ES" sz="2000" dirty="0"/>
          </a:p>
        </p:txBody>
      </p:sp>
      <p:sp>
        <p:nvSpPr>
          <p:cNvPr id="33" name="CuadroTexto 39">
            <a:extLst>
              <a:ext uri="{FF2B5EF4-FFF2-40B4-BE49-F238E27FC236}">
                <a16:creationId xmlns:a16="http://schemas.microsoft.com/office/drawing/2014/main" xmlns="" id="{79F64D1E-B4B0-45F8-AAD0-5E6A02F14A7A}"/>
              </a:ext>
            </a:extLst>
          </p:cNvPr>
          <p:cNvSpPr txBox="1"/>
          <p:nvPr/>
        </p:nvSpPr>
        <p:spPr>
          <a:xfrm>
            <a:off x="3357346" y="726545"/>
            <a:ext cx="3776354" cy="1015663"/>
          </a:xfrm>
          <a:prstGeom prst="rect">
            <a:avLst/>
          </a:prstGeom>
          <a:noFill/>
        </p:spPr>
        <p:txBody>
          <a:bodyPr wrap="square" rtlCol="0">
            <a:spAutoFit/>
          </a:bodyPr>
          <a:lstStyle/>
          <a:p>
            <a:pPr algn="ctr"/>
            <a:r>
              <a:rPr lang="es-ES" sz="2000" b="1" dirty="0"/>
              <a:t>¿Qué cambios en la dieta son recomendables para un paciente con cáncer colorrectal?</a:t>
            </a:r>
            <a:endParaRPr lang="en-US" sz="2000" b="1" dirty="0"/>
          </a:p>
        </p:txBody>
      </p:sp>
      <p:sp>
        <p:nvSpPr>
          <p:cNvPr id="34" name="CuadroTexto 39">
            <a:extLst>
              <a:ext uri="{FF2B5EF4-FFF2-40B4-BE49-F238E27FC236}">
                <a16:creationId xmlns:a16="http://schemas.microsoft.com/office/drawing/2014/main" xmlns="" id="{336AEBD8-EA1B-41C0-B702-836D38A33561}"/>
              </a:ext>
            </a:extLst>
          </p:cNvPr>
          <p:cNvSpPr txBox="1"/>
          <p:nvPr/>
        </p:nvSpPr>
        <p:spPr>
          <a:xfrm>
            <a:off x="6913216" y="719910"/>
            <a:ext cx="5029510" cy="1015663"/>
          </a:xfrm>
          <a:prstGeom prst="rect">
            <a:avLst/>
          </a:prstGeom>
          <a:noFill/>
        </p:spPr>
        <p:txBody>
          <a:bodyPr wrap="square" rtlCol="0">
            <a:spAutoFit/>
          </a:bodyPr>
          <a:lstStyle>
            <a:defPPr>
              <a:defRPr lang="es-CO"/>
            </a:defPPr>
            <a:lvl1pPr algn="ctr">
              <a:defRPr sz="2000" b="1"/>
            </a:lvl1pPr>
          </a:lstStyle>
          <a:p>
            <a:r>
              <a:rPr lang="en-US" dirty="0"/>
              <a:t>¿</a:t>
            </a:r>
            <a:r>
              <a:rPr lang="en-US" dirty="0" err="1"/>
              <a:t>Qué</a:t>
            </a:r>
            <a:r>
              <a:rPr lang="en-US" dirty="0"/>
              <a:t> </a:t>
            </a:r>
            <a:r>
              <a:rPr lang="en-US" dirty="0" err="1"/>
              <a:t>alimentos</a:t>
            </a:r>
            <a:r>
              <a:rPr lang="en-US" dirty="0"/>
              <a:t> </a:t>
            </a:r>
            <a:r>
              <a:rPr lang="en-US" dirty="0" err="1"/>
              <a:t>deben</a:t>
            </a:r>
            <a:r>
              <a:rPr lang="en-US" dirty="0"/>
              <a:t> </a:t>
            </a:r>
            <a:r>
              <a:rPr lang="en-US" dirty="0" err="1"/>
              <a:t>evitarse</a:t>
            </a:r>
            <a:r>
              <a:rPr lang="en-US" dirty="0"/>
              <a:t> </a:t>
            </a:r>
            <a:r>
              <a:rPr lang="en-US" dirty="0" err="1"/>
              <a:t>durante</a:t>
            </a:r>
            <a:r>
              <a:rPr lang="en-US" dirty="0"/>
              <a:t> el </a:t>
            </a:r>
            <a:r>
              <a:rPr lang="en-US" dirty="0" err="1"/>
              <a:t>tratamiento</a:t>
            </a:r>
            <a:r>
              <a:rPr lang="en-US" dirty="0"/>
              <a:t> del </a:t>
            </a:r>
            <a:r>
              <a:rPr lang="en-US" dirty="0" err="1"/>
              <a:t>cáncer</a:t>
            </a:r>
            <a:r>
              <a:rPr lang="en-US" dirty="0"/>
              <a:t> colorrectal y </a:t>
            </a:r>
            <a:r>
              <a:rPr lang="en-US" dirty="0" err="1"/>
              <a:t>cuáles</a:t>
            </a:r>
            <a:r>
              <a:rPr lang="en-US" dirty="0"/>
              <a:t> se </a:t>
            </a:r>
            <a:r>
              <a:rPr lang="en-US" dirty="0" err="1"/>
              <a:t>recomiendan</a:t>
            </a:r>
            <a:r>
              <a:rPr lang="en-US" dirty="0"/>
              <a:t>?</a:t>
            </a:r>
            <a:endParaRPr lang="es-ES" dirty="0"/>
          </a:p>
        </p:txBody>
      </p:sp>
      <p:sp>
        <p:nvSpPr>
          <p:cNvPr id="59" name="Freeform 10">
            <a:extLst>
              <a:ext uri="{FF2B5EF4-FFF2-40B4-BE49-F238E27FC236}">
                <a16:creationId xmlns:a16="http://schemas.microsoft.com/office/drawing/2014/main" xmlns="" id="{B47D1990-AFAC-462D-95C0-5E67A7F5ACD4}"/>
              </a:ext>
            </a:extLst>
          </p:cNvPr>
          <p:cNvSpPr>
            <a:spLocks/>
          </p:cNvSpPr>
          <p:nvPr/>
        </p:nvSpPr>
        <p:spPr bwMode="auto">
          <a:xfrm>
            <a:off x="641692" y="2027722"/>
            <a:ext cx="2166110" cy="189970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024D62"/>
          </a:solidFill>
          <a:ln w="46038" cap="flat">
            <a:solidFill>
              <a:srgbClr val="2EC0D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0">
            <a:extLst>
              <a:ext uri="{FF2B5EF4-FFF2-40B4-BE49-F238E27FC236}">
                <a16:creationId xmlns:a16="http://schemas.microsoft.com/office/drawing/2014/main" xmlns="" id="{C1CEE039-BAD7-4A6B-BCCC-FFAE767ED362}"/>
              </a:ext>
            </a:extLst>
          </p:cNvPr>
          <p:cNvSpPr>
            <a:spLocks/>
          </p:cNvSpPr>
          <p:nvPr/>
        </p:nvSpPr>
        <p:spPr bwMode="auto">
          <a:xfrm>
            <a:off x="7160748" y="2016858"/>
            <a:ext cx="2166110" cy="1915908"/>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024D62"/>
          </a:solidFill>
          <a:ln w="46038" cap="flat">
            <a:solidFill>
              <a:srgbClr val="2EC0D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6" name="Group 62">
            <a:extLst>
              <a:ext uri="{FF2B5EF4-FFF2-40B4-BE49-F238E27FC236}">
                <a16:creationId xmlns:a16="http://schemas.microsoft.com/office/drawing/2014/main" xmlns="" id="{DB5928E6-7B1D-40C0-98E2-484A8C22083D}"/>
              </a:ext>
            </a:extLst>
          </p:cNvPr>
          <p:cNvGrpSpPr>
            <a:grpSpLocks noChangeAspect="1"/>
          </p:cNvGrpSpPr>
          <p:nvPr/>
        </p:nvGrpSpPr>
        <p:grpSpPr bwMode="auto">
          <a:xfrm>
            <a:off x="10499358" y="2196144"/>
            <a:ext cx="642356" cy="1076651"/>
            <a:chOff x="2806" y="1846"/>
            <a:chExt cx="318" cy="533"/>
          </a:xfrm>
          <a:solidFill>
            <a:srgbClr val="3CDEFE"/>
          </a:solidFill>
        </p:grpSpPr>
        <p:sp>
          <p:nvSpPr>
            <p:cNvPr id="67" name="Freeform 63">
              <a:extLst>
                <a:ext uri="{FF2B5EF4-FFF2-40B4-BE49-F238E27FC236}">
                  <a16:creationId xmlns:a16="http://schemas.microsoft.com/office/drawing/2014/main" xmlns="" id="{CBEDDACF-590A-45BC-AA40-DFD507D9429B}"/>
                </a:ext>
              </a:extLst>
            </p:cNvPr>
            <p:cNvSpPr>
              <a:spLocks/>
            </p:cNvSpPr>
            <p:nvPr/>
          </p:nvSpPr>
          <p:spPr bwMode="auto">
            <a:xfrm>
              <a:off x="2967" y="2185"/>
              <a:ext cx="55" cy="52"/>
            </a:xfrm>
            <a:custGeom>
              <a:avLst/>
              <a:gdLst>
                <a:gd name="T0" fmla="*/ 29 w 51"/>
                <a:gd name="T1" fmla="*/ 7 h 48"/>
                <a:gd name="T2" fmla="*/ 0 w 51"/>
                <a:gd name="T3" fmla="*/ 24 h 48"/>
                <a:gd name="T4" fmla="*/ 11 w 51"/>
                <a:gd name="T5" fmla="*/ 41 h 48"/>
                <a:gd name="T6" fmla="*/ 44 w 51"/>
                <a:gd name="T7" fmla="*/ 28 h 48"/>
                <a:gd name="T8" fmla="*/ 29 w 51"/>
                <a:gd name="T9" fmla="*/ 7 h 48"/>
              </a:gdLst>
              <a:ahLst/>
              <a:cxnLst>
                <a:cxn ang="0">
                  <a:pos x="T0" y="T1"/>
                </a:cxn>
                <a:cxn ang="0">
                  <a:pos x="T2" y="T3"/>
                </a:cxn>
                <a:cxn ang="0">
                  <a:pos x="T4" y="T5"/>
                </a:cxn>
                <a:cxn ang="0">
                  <a:pos x="T6" y="T7"/>
                </a:cxn>
                <a:cxn ang="0">
                  <a:pos x="T8" y="T9"/>
                </a:cxn>
              </a:cxnLst>
              <a:rect l="0" t="0" r="r" b="b"/>
              <a:pathLst>
                <a:path w="51" h="48">
                  <a:moveTo>
                    <a:pt x="29" y="7"/>
                  </a:moveTo>
                  <a:cubicBezTo>
                    <a:pt x="11" y="0"/>
                    <a:pt x="0" y="7"/>
                    <a:pt x="0" y="24"/>
                  </a:cubicBezTo>
                  <a:cubicBezTo>
                    <a:pt x="0" y="28"/>
                    <a:pt x="0" y="41"/>
                    <a:pt x="11" y="41"/>
                  </a:cubicBezTo>
                  <a:cubicBezTo>
                    <a:pt x="29" y="48"/>
                    <a:pt x="44" y="41"/>
                    <a:pt x="44" y="28"/>
                  </a:cubicBezTo>
                  <a:cubicBezTo>
                    <a:pt x="51" y="24"/>
                    <a:pt x="44" y="7"/>
                    <a:pt x="2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4">
              <a:extLst>
                <a:ext uri="{FF2B5EF4-FFF2-40B4-BE49-F238E27FC236}">
                  <a16:creationId xmlns:a16="http://schemas.microsoft.com/office/drawing/2014/main" xmlns="" id="{EB96FFBF-E18D-4858-B5CC-37BAC7CDE9FE}"/>
                </a:ext>
              </a:extLst>
            </p:cNvPr>
            <p:cNvSpPr>
              <a:spLocks noEditPoints="1"/>
            </p:cNvSpPr>
            <p:nvPr/>
          </p:nvSpPr>
          <p:spPr bwMode="auto">
            <a:xfrm>
              <a:off x="2806" y="1846"/>
              <a:ext cx="318" cy="533"/>
            </a:xfrm>
            <a:custGeom>
              <a:avLst/>
              <a:gdLst>
                <a:gd name="T0" fmla="*/ 270 w 293"/>
                <a:gd name="T1" fmla="*/ 45 h 495"/>
                <a:gd name="T2" fmla="*/ 245 w 293"/>
                <a:gd name="T3" fmla="*/ 45 h 495"/>
                <a:gd name="T4" fmla="*/ 265 w 293"/>
                <a:gd name="T5" fmla="*/ 53 h 495"/>
                <a:gd name="T6" fmla="*/ 285 w 293"/>
                <a:gd name="T7" fmla="*/ 95 h 495"/>
                <a:gd name="T8" fmla="*/ 218 w 293"/>
                <a:gd name="T9" fmla="*/ 183 h 495"/>
                <a:gd name="T10" fmla="*/ 98 w 293"/>
                <a:gd name="T11" fmla="*/ 148 h 495"/>
                <a:gd name="T12" fmla="*/ 98 w 293"/>
                <a:gd name="T13" fmla="*/ 45 h 495"/>
                <a:gd name="T14" fmla="*/ 144 w 293"/>
                <a:gd name="T15" fmla="*/ 16 h 495"/>
                <a:gd name="T16" fmla="*/ 148 w 293"/>
                <a:gd name="T17" fmla="*/ 12 h 495"/>
                <a:gd name="T18" fmla="*/ 134 w 293"/>
                <a:gd name="T19" fmla="*/ 12 h 495"/>
                <a:gd name="T20" fmla="*/ 89 w 293"/>
                <a:gd name="T21" fmla="*/ 45 h 495"/>
                <a:gd name="T22" fmla="*/ 89 w 293"/>
                <a:gd name="T23" fmla="*/ 148 h 495"/>
                <a:gd name="T24" fmla="*/ 134 w 293"/>
                <a:gd name="T25" fmla="*/ 207 h 495"/>
                <a:gd name="T26" fmla="*/ 73 w 293"/>
                <a:gd name="T27" fmla="*/ 315 h 495"/>
                <a:gd name="T28" fmla="*/ 49 w 293"/>
                <a:gd name="T29" fmla="*/ 476 h 495"/>
                <a:gd name="T30" fmla="*/ 73 w 293"/>
                <a:gd name="T31" fmla="*/ 489 h 495"/>
                <a:gd name="T32" fmla="*/ 185 w 293"/>
                <a:gd name="T33" fmla="*/ 456 h 495"/>
                <a:gd name="T34" fmla="*/ 205 w 293"/>
                <a:gd name="T35" fmla="*/ 350 h 495"/>
                <a:gd name="T36" fmla="*/ 159 w 293"/>
                <a:gd name="T37" fmla="*/ 372 h 495"/>
                <a:gd name="T38" fmla="*/ 177 w 293"/>
                <a:gd name="T39" fmla="*/ 442 h 495"/>
                <a:gd name="T40" fmla="*/ 73 w 293"/>
                <a:gd name="T41" fmla="*/ 476 h 495"/>
                <a:gd name="T42" fmla="*/ 23 w 293"/>
                <a:gd name="T43" fmla="*/ 383 h 495"/>
                <a:gd name="T44" fmla="*/ 148 w 293"/>
                <a:gd name="T45" fmla="*/ 216 h 495"/>
                <a:gd name="T46" fmla="*/ 218 w 293"/>
                <a:gd name="T47" fmla="*/ 204 h 495"/>
                <a:gd name="T48" fmla="*/ 285 w 293"/>
                <a:gd name="T49" fmla="*/ 103 h 495"/>
                <a:gd name="T50" fmla="*/ 255 w 293"/>
                <a:gd name="T51" fmla="*/ 53 h 495"/>
                <a:gd name="T52" fmla="*/ 265 w 293"/>
                <a:gd name="T53" fmla="*/ 45 h 495"/>
                <a:gd name="T54" fmla="*/ 255 w 293"/>
                <a:gd name="T55" fmla="*/ 53 h 495"/>
                <a:gd name="T56" fmla="*/ 148 w 293"/>
                <a:gd name="T57" fmla="*/ 27 h 495"/>
                <a:gd name="T58" fmla="*/ 159 w 293"/>
                <a:gd name="T59" fmla="*/ 363 h 495"/>
                <a:gd name="T60" fmla="*/ 199 w 293"/>
                <a:gd name="T61" fmla="*/ 343 h 495"/>
                <a:gd name="T62" fmla="*/ 148 w 293"/>
                <a:gd name="T63" fmla="*/ 216 h 495"/>
                <a:gd name="T64" fmla="*/ 148 w 293"/>
                <a:gd name="T65" fmla="*/ 216 h 495"/>
                <a:gd name="T66" fmla="*/ 148 w 293"/>
                <a:gd name="T67" fmla="*/ 216 h 495"/>
                <a:gd name="T68" fmla="*/ 148 w 293"/>
                <a:gd name="T69" fmla="*/ 216 h 495"/>
                <a:gd name="T70" fmla="*/ 148 w 293"/>
                <a:gd name="T71" fmla="*/ 216 h 495"/>
                <a:gd name="T72" fmla="*/ 159 w 293"/>
                <a:gd name="T73" fmla="*/ 216 h 495"/>
                <a:gd name="T74" fmla="*/ 148 w 293"/>
                <a:gd name="T75" fmla="*/ 204 h 495"/>
                <a:gd name="T76" fmla="*/ 148 w 293"/>
                <a:gd name="T77" fmla="*/ 204 h 495"/>
                <a:gd name="T78" fmla="*/ 108 w 293"/>
                <a:gd name="T79" fmla="*/ 174 h 495"/>
                <a:gd name="T80" fmla="*/ 222 w 293"/>
                <a:gd name="T81" fmla="*/ 194 h 495"/>
                <a:gd name="T82" fmla="*/ 222 w 293"/>
                <a:gd name="T83" fmla="*/ 204 h 495"/>
                <a:gd name="T84" fmla="*/ 222 w 293"/>
                <a:gd name="T85" fmla="*/ 194 h 495"/>
                <a:gd name="T86" fmla="*/ 229 w 293"/>
                <a:gd name="T87" fmla="*/ 1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3" h="495">
                  <a:moveTo>
                    <a:pt x="285" y="67"/>
                  </a:moveTo>
                  <a:cubicBezTo>
                    <a:pt x="285" y="55"/>
                    <a:pt x="285" y="53"/>
                    <a:pt x="270" y="45"/>
                  </a:cubicBezTo>
                  <a:cubicBezTo>
                    <a:pt x="270" y="45"/>
                    <a:pt x="270" y="45"/>
                    <a:pt x="270" y="45"/>
                  </a:cubicBezTo>
                  <a:cubicBezTo>
                    <a:pt x="265" y="45"/>
                    <a:pt x="265" y="45"/>
                    <a:pt x="265" y="45"/>
                  </a:cubicBezTo>
                  <a:cubicBezTo>
                    <a:pt x="265" y="45"/>
                    <a:pt x="265" y="33"/>
                    <a:pt x="255" y="27"/>
                  </a:cubicBezTo>
                  <a:cubicBezTo>
                    <a:pt x="247" y="27"/>
                    <a:pt x="245" y="33"/>
                    <a:pt x="245" y="45"/>
                  </a:cubicBezTo>
                  <a:cubicBezTo>
                    <a:pt x="245" y="45"/>
                    <a:pt x="245" y="53"/>
                    <a:pt x="247" y="53"/>
                  </a:cubicBezTo>
                  <a:cubicBezTo>
                    <a:pt x="255" y="55"/>
                    <a:pt x="265" y="53"/>
                    <a:pt x="265" y="53"/>
                  </a:cubicBezTo>
                  <a:cubicBezTo>
                    <a:pt x="265" y="53"/>
                    <a:pt x="265" y="53"/>
                    <a:pt x="265" y="53"/>
                  </a:cubicBezTo>
                  <a:cubicBezTo>
                    <a:pt x="273" y="55"/>
                    <a:pt x="285" y="67"/>
                    <a:pt x="285" y="73"/>
                  </a:cubicBezTo>
                  <a:cubicBezTo>
                    <a:pt x="285" y="80"/>
                    <a:pt x="285" y="88"/>
                    <a:pt x="285" y="95"/>
                  </a:cubicBezTo>
                  <a:cubicBezTo>
                    <a:pt x="285" y="95"/>
                    <a:pt x="285" y="95"/>
                    <a:pt x="285" y="95"/>
                  </a:cubicBezTo>
                  <a:cubicBezTo>
                    <a:pt x="255" y="159"/>
                    <a:pt x="255" y="159"/>
                    <a:pt x="255" y="159"/>
                  </a:cubicBezTo>
                  <a:cubicBezTo>
                    <a:pt x="247" y="174"/>
                    <a:pt x="245" y="174"/>
                    <a:pt x="222" y="194"/>
                  </a:cubicBezTo>
                  <a:cubicBezTo>
                    <a:pt x="222" y="183"/>
                    <a:pt x="218" y="179"/>
                    <a:pt x="218" y="183"/>
                  </a:cubicBezTo>
                  <a:cubicBezTo>
                    <a:pt x="199" y="194"/>
                    <a:pt x="177" y="194"/>
                    <a:pt x="148" y="179"/>
                  </a:cubicBezTo>
                  <a:cubicBezTo>
                    <a:pt x="134" y="174"/>
                    <a:pt x="124" y="166"/>
                    <a:pt x="108" y="148"/>
                  </a:cubicBezTo>
                  <a:cubicBezTo>
                    <a:pt x="98" y="148"/>
                    <a:pt x="98" y="148"/>
                    <a:pt x="98" y="148"/>
                  </a:cubicBezTo>
                  <a:cubicBezTo>
                    <a:pt x="89" y="135"/>
                    <a:pt x="81" y="121"/>
                    <a:pt x="89" y="103"/>
                  </a:cubicBezTo>
                  <a:cubicBezTo>
                    <a:pt x="89" y="45"/>
                    <a:pt x="89" y="45"/>
                    <a:pt x="89" y="45"/>
                  </a:cubicBezTo>
                  <a:cubicBezTo>
                    <a:pt x="98" y="45"/>
                    <a:pt x="98" y="45"/>
                    <a:pt x="98" y="45"/>
                  </a:cubicBezTo>
                  <a:cubicBezTo>
                    <a:pt x="98" y="27"/>
                    <a:pt x="98" y="27"/>
                    <a:pt x="108" y="27"/>
                  </a:cubicBezTo>
                  <a:cubicBezTo>
                    <a:pt x="108" y="16"/>
                    <a:pt x="124" y="16"/>
                    <a:pt x="131" y="16"/>
                  </a:cubicBezTo>
                  <a:cubicBezTo>
                    <a:pt x="134" y="16"/>
                    <a:pt x="144" y="16"/>
                    <a:pt x="144" y="16"/>
                  </a:cubicBezTo>
                  <a:cubicBezTo>
                    <a:pt x="144" y="27"/>
                    <a:pt x="148" y="27"/>
                    <a:pt x="148" y="27"/>
                  </a:cubicBezTo>
                  <a:cubicBezTo>
                    <a:pt x="159" y="27"/>
                    <a:pt x="159" y="27"/>
                    <a:pt x="159" y="27"/>
                  </a:cubicBezTo>
                  <a:cubicBezTo>
                    <a:pt x="159" y="18"/>
                    <a:pt x="159" y="12"/>
                    <a:pt x="148" y="12"/>
                  </a:cubicBezTo>
                  <a:cubicBezTo>
                    <a:pt x="148" y="0"/>
                    <a:pt x="148" y="0"/>
                    <a:pt x="148" y="12"/>
                  </a:cubicBezTo>
                  <a:cubicBezTo>
                    <a:pt x="144" y="12"/>
                    <a:pt x="134" y="12"/>
                    <a:pt x="134" y="12"/>
                  </a:cubicBezTo>
                  <a:cubicBezTo>
                    <a:pt x="134" y="12"/>
                    <a:pt x="134" y="12"/>
                    <a:pt x="134" y="12"/>
                  </a:cubicBezTo>
                  <a:cubicBezTo>
                    <a:pt x="124" y="0"/>
                    <a:pt x="108" y="12"/>
                    <a:pt x="101" y="16"/>
                  </a:cubicBezTo>
                  <a:cubicBezTo>
                    <a:pt x="98" y="27"/>
                    <a:pt x="89" y="27"/>
                    <a:pt x="89" y="45"/>
                  </a:cubicBezTo>
                  <a:cubicBezTo>
                    <a:pt x="89" y="45"/>
                    <a:pt x="89" y="45"/>
                    <a:pt x="89" y="45"/>
                  </a:cubicBezTo>
                  <a:cubicBezTo>
                    <a:pt x="78" y="103"/>
                    <a:pt x="78" y="103"/>
                    <a:pt x="78" y="103"/>
                  </a:cubicBezTo>
                  <a:cubicBezTo>
                    <a:pt x="78" y="121"/>
                    <a:pt x="78" y="135"/>
                    <a:pt x="89" y="148"/>
                  </a:cubicBezTo>
                  <a:cubicBezTo>
                    <a:pt x="89" y="148"/>
                    <a:pt x="89" y="148"/>
                    <a:pt x="89" y="148"/>
                  </a:cubicBezTo>
                  <a:cubicBezTo>
                    <a:pt x="89" y="159"/>
                    <a:pt x="89" y="159"/>
                    <a:pt x="89" y="166"/>
                  </a:cubicBezTo>
                  <a:cubicBezTo>
                    <a:pt x="108" y="179"/>
                    <a:pt x="124" y="194"/>
                    <a:pt x="144" y="204"/>
                  </a:cubicBezTo>
                  <a:cubicBezTo>
                    <a:pt x="134" y="207"/>
                    <a:pt x="134" y="207"/>
                    <a:pt x="134" y="207"/>
                  </a:cubicBezTo>
                  <a:cubicBezTo>
                    <a:pt x="134" y="216"/>
                    <a:pt x="134" y="216"/>
                    <a:pt x="144" y="216"/>
                  </a:cubicBezTo>
                  <a:cubicBezTo>
                    <a:pt x="131" y="255"/>
                    <a:pt x="131" y="255"/>
                    <a:pt x="131" y="255"/>
                  </a:cubicBezTo>
                  <a:cubicBezTo>
                    <a:pt x="124" y="289"/>
                    <a:pt x="98" y="295"/>
                    <a:pt x="73" y="315"/>
                  </a:cubicBezTo>
                  <a:cubicBezTo>
                    <a:pt x="43" y="323"/>
                    <a:pt x="23" y="343"/>
                    <a:pt x="12" y="383"/>
                  </a:cubicBezTo>
                  <a:cubicBezTo>
                    <a:pt x="0" y="413"/>
                    <a:pt x="12" y="442"/>
                    <a:pt x="31" y="471"/>
                  </a:cubicBezTo>
                  <a:cubicBezTo>
                    <a:pt x="31" y="476"/>
                    <a:pt x="43" y="476"/>
                    <a:pt x="49" y="476"/>
                  </a:cubicBezTo>
                  <a:cubicBezTo>
                    <a:pt x="58" y="484"/>
                    <a:pt x="63" y="489"/>
                    <a:pt x="73" y="489"/>
                  </a:cubicBezTo>
                  <a:cubicBezTo>
                    <a:pt x="73" y="489"/>
                    <a:pt x="73" y="489"/>
                    <a:pt x="73" y="489"/>
                  </a:cubicBezTo>
                  <a:cubicBezTo>
                    <a:pt x="73" y="489"/>
                    <a:pt x="73" y="489"/>
                    <a:pt x="73" y="489"/>
                  </a:cubicBezTo>
                  <a:cubicBezTo>
                    <a:pt x="73" y="489"/>
                    <a:pt x="73" y="489"/>
                    <a:pt x="73" y="489"/>
                  </a:cubicBezTo>
                  <a:cubicBezTo>
                    <a:pt x="98" y="495"/>
                    <a:pt x="124" y="491"/>
                    <a:pt x="144" y="489"/>
                  </a:cubicBezTo>
                  <a:cubicBezTo>
                    <a:pt x="148" y="476"/>
                    <a:pt x="170" y="471"/>
                    <a:pt x="185" y="456"/>
                  </a:cubicBezTo>
                  <a:cubicBezTo>
                    <a:pt x="199" y="442"/>
                    <a:pt x="199" y="421"/>
                    <a:pt x="205" y="408"/>
                  </a:cubicBezTo>
                  <a:cubicBezTo>
                    <a:pt x="205" y="396"/>
                    <a:pt x="199" y="383"/>
                    <a:pt x="199" y="363"/>
                  </a:cubicBezTo>
                  <a:cubicBezTo>
                    <a:pt x="199" y="363"/>
                    <a:pt x="205" y="356"/>
                    <a:pt x="205" y="350"/>
                  </a:cubicBezTo>
                  <a:cubicBezTo>
                    <a:pt x="212" y="323"/>
                    <a:pt x="199" y="315"/>
                    <a:pt x="177" y="305"/>
                  </a:cubicBezTo>
                  <a:cubicBezTo>
                    <a:pt x="159" y="295"/>
                    <a:pt x="144" y="315"/>
                    <a:pt x="134" y="323"/>
                  </a:cubicBezTo>
                  <a:cubicBezTo>
                    <a:pt x="131" y="350"/>
                    <a:pt x="144" y="363"/>
                    <a:pt x="159" y="372"/>
                  </a:cubicBezTo>
                  <a:cubicBezTo>
                    <a:pt x="159" y="372"/>
                    <a:pt x="177" y="372"/>
                    <a:pt x="185" y="372"/>
                  </a:cubicBezTo>
                  <a:cubicBezTo>
                    <a:pt x="192" y="383"/>
                    <a:pt x="192" y="396"/>
                    <a:pt x="192" y="408"/>
                  </a:cubicBezTo>
                  <a:cubicBezTo>
                    <a:pt x="192" y="416"/>
                    <a:pt x="185" y="431"/>
                    <a:pt x="177" y="442"/>
                  </a:cubicBezTo>
                  <a:cubicBezTo>
                    <a:pt x="159" y="456"/>
                    <a:pt x="148" y="471"/>
                    <a:pt x="134" y="476"/>
                  </a:cubicBezTo>
                  <a:cubicBezTo>
                    <a:pt x="117" y="484"/>
                    <a:pt x="98" y="489"/>
                    <a:pt x="78" y="476"/>
                  </a:cubicBezTo>
                  <a:cubicBezTo>
                    <a:pt x="73" y="476"/>
                    <a:pt x="73" y="476"/>
                    <a:pt x="73" y="476"/>
                  </a:cubicBezTo>
                  <a:cubicBezTo>
                    <a:pt x="73" y="476"/>
                    <a:pt x="58" y="476"/>
                    <a:pt x="58" y="471"/>
                  </a:cubicBezTo>
                  <a:cubicBezTo>
                    <a:pt x="49" y="471"/>
                    <a:pt x="46" y="464"/>
                    <a:pt x="43" y="456"/>
                  </a:cubicBezTo>
                  <a:cubicBezTo>
                    <a:pt x="23" y="442"/>
                    <a:pt x="12" y="413"/>
                    <a:pt x="23" y="383"/>
                  </a:cubicBezTo>
                  <a:cubicBezTo>
                    <a:pt x="30" y="356"/>
                    <a:pt x="49" y="341"/>
                    <a:pt x="78" y="322"/>
                  </a:cubicBezTo>
                  <a:cubicBezTo>
                    <a:pt x="108" y="305"/>
                    <a:pt x="131" y="295"/>
                    <a:pt x="144" y="262"/>
                  </a:cubicBezTo>
                  <a:cubicBezTo>
                    <a:pt x="148" y="216"/>
                    <a:pt x="148" y="216"/>
                    <a:pt x="148" y="216"/>
                  </a:cubicBezTo>
                  <a:cubicBezTo>
                    <a:pt x="159" y="216"/>
                    <a:pt x="159" y="216"/>
                    <a:pt x="159" y="216"/>
                  </a:cubicBezTo>
                  <a:cubicBezTo>
                    <a:pt x="159" y="204"/>
                    <a:pt x="159" y="204"/>
                    <a:pt x="159" y="204"/>
                  </a:cubicBezTo>
                  <a:cubicBezTo>
                    <a:pt x="185" y="207"/>
                    <a:pt x="205" y="207"/>
                    <a:pt x="218" y="204"/>
                  </a:cubicBezTo>
                  <a:cubicBezTo>
                    <a:pt x="222" y="204"/>
                    <a:pt x="229" y="204"/>
                    <a:pt x="229" y="194"/>
                  </a:cubicBezTo>
                  <a:cubicBezTo>
                    <a:pt x="245" y="194"/>
                    <a:pt x="255" y="174"/>
                    <a:pt x="265" y="159"/>
                  </a:cubicBezTo>
                  <a:cubicBezTo>
                    <a:pt x="285" y="103"/>
                    <a:pt x="285" y="103"/>
                    <a:pt x="285" y="103"/>
                  </a:cubicBezTo>
                  <a:cubicBezTo>
                    <a:pt x="285" y="95"/>
                    <a:pt x="285" y="95"/>
                    <a:pt x="285" y="95"/>
                  </a:cubicBezTo>
                  <a:cubicBezTo>
                    <a:pt x="293" y="88"/>
                    <a:pt x="293" y="80"/>
                    <a:pt x="285" y="67"/>
                  </a:cubicBezTo>
                  <a:close/>
                  <a:moveTo>
                    <a:pt x="255" y="53"/>
                  </a:moveTo>
                  <a:cubicBezTo>
                    <a:pt x="247" y="53"/>
                    <a:pt x="245" y="53"/>
                    <a:pt x="245" y="45"/>
                  </a:cubicBezTo>
                  <a:cubicBezTo>
                    <a:pt x="245" y="45"/>
                    <a:pt x="247" y="45"/>
                    <a:pt x="255" y="45"/>
                  </a:cubicBezTo>
                  <a:cubicBezTo>
                    <a:pt x="265" y="45"/>
                    <a:pt x="265" y="45"/>
                    <a:pt x="265" y="45"/>
                  </a:cubicBezTo>
                  <a:cubicBezTo>
                    <a:pt x="265" y="53"/>
                    <a:pt x="265" y="53"/>
                    <a:pt x="265" y="53"/>
                  </a:cubicBezTo>
                  <a:cubicBezTo>
                    <a:pt x="265" y="53"/>
                    <a:pt x="265" y="53"/>
                    <a:pt x="265" y="53"/>
                  </a:cubicBezTo>
                  <a:cubicBezTo>
                    <a:pt x="265" y="53"/>
                    <a:pt x="255" y="55"/>
                    <a:pt x="255" y="53"/>
                  </a:cubicBezTo>
                  <a:close/>
                  <a:moveTo>
                    <a:pt x="148" y="16"/>
                  </a:moveTo>
                  <a:cubicBezTo>
                    <a:pt x="148" y="16"/>
                    <a:pt x="159" y="27"/>
                    <a:pt x="148" y="27"/>
                  </a:cubicBezTo>
                  <a:cubicBezTo>
                    <a:pt x="148" y="27"/>
                    <a:pt x="148" y="27"/>
                    <a:pt x="148" y="27"/>
                  </a:cubicBezTo>
                  <a:cubicBezTo>
                    <a:pt x="144" y="27"/>
                    <a:pt x="144" y="18"/>
                    <a:pt x="148" y="16"/>
                  </a:cubicBezTo>
                  <a:cubicBezTo>
                    <a:pt x="148" y="12"/>
                    <a:pt x="148" y="12"/>
                    <a:pt x="148" y="16"/>
                  </a:cubicBezTo>
                  <a:close/>
                  <a:moveTo>
                    <a:pt x="159" y="363"/>
                  </a:moveTo>
                  <a:cubicBezTo>
                    <a:pt x="148" y="356"/>
                    <a:pt x="148" y="343"/>
                    <a:pt x="148" y="323"/>
                  </a:cubicBezTo>
                  <a:cubicBezTo>
                    <a:pt x="148" y="322"/>
                    <a:pt x="159" y="315"/>
                    <a:pt x="177" y="315"/>
                  </a:cubicBezTo>
                  <a:cubicBezTo>
                    <a:pt x="192" y="322"/>
                    <a:pt x="199" y="339"/>
                    <a:pt x="199" y="343"/>
                  </a:cubicBezTo>
                  <a:cubicBezTo>
                    <a:pt x="192" y="356"/>
                    <a:pt x="177" y="363"/>
                    <a:pt x="159" y="363"/>
                  </a:cubicBezTo>
                  <a:close/>
                  <a:moveTo>
                    <a:pt x="148" y="216"/>
                  </a:moveTo>
                  <a:cubicBezTo>
                    <a:pt x="148" y="216"/>
                    <a:pt x="148" y="216"/>
                    <a:pt x="148" y="216"/>
                  </a:cubicBezTo>
                  <a:cubicBezTo>
                    <a:pt x="148" y="216"/>
                    <a:pt x="148" y="216"/>
                    <a:pt x="148" y="216"/>
                  </a:cubicBez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59" y="216"/>
                  </a:moveTo>
                  <a:cubicBezTo>
                    <a:pt x="148" y="216"/>
                    <a:pt x="148" y="216"/>
                    <a:pt x="148" y="216"/>
                  </a:cubicBezTo>
                  <a:cubicBezTo>
                    <a:pt x="148" y="216"/>
                    <a:pt x="148" y="216"/>
                    <a:pt x="148" y="207"/>
                  </a:cubicBezTo>
                  <a:cubicBezTo>
                    <a:pt x="148" y="204"/>
                    <a:pt x="148" y="204"/>
                    <a:pt x="148" y="204"/>
                  </a:cubicBezTo>
                  <a:cubicBezTo>
                    <a:pt x="159" y="204"/>
                    <a:pt x="159" y="207"/>
                    <a:pt x="159" y="216"/>
                  </a:cubicBezTo>
                  <a:close/>
                  <a:moveTo>
                    <a:pt x="222" y="204"/>
                  </a:moveTo>
                  <a:cubicBezTo>
                    <a:pt x="222" y="204"/>
                    <a:pt x="192" y="207"/>
                    <a:pt x="148" y="204"/>
                  </a:cubicBezTo>
                  <a:cubicBezTo>
                    <a:pt x="134" y="194"/>
                    <a:pt x="124" y="194"/>
                    <a:pt x="108" y="174"/>
                  </a:cubicBezTo>
                  <a:cubicBezTo>
                    <a:pt x="108" y="174"/>
                    <a:pt x="108" y="174"/>
                    <a:pt x="108" y="174"/>
                  </a:cubicBezTo>
                  <a:cubicBezTo>
                    <a:pt x="108" y="174"/>
                    <a:pt x="108" y="174"/>
                    <a:pt x="108" y="174"/>
                  </a:cubicBezTo>
                  <a:cubicBezTo>
                    <a:pt x="131" y="179"/>
                    <a:pt x="134" y="194"/>
                    <a:pt x="148" y="194"/>
                  </a:cubicBezTo>
                  <a:cubicBezTo>
                    <a:pt x="159" y="204"/>
                    <a:pt x="192" y="204"/>
                    <a:pt x="199" y="194"/>
                  </a:cubicBezTo>
                  <a:cubicBezTo>
                    <a:pt x="216" y="194"/>
                    <a:pt x="222" y="194"/>
                    <a:pt x="222" y="194"/>
                  </a:cubicBezTo>
                  <a:cubicBezTo>
                    <a:pt x="222" y="194"/>
                    <a:pt x="222" y="194"/>
                    <a:pt x="222" y="194"/>
                  </a:cubicBezTo>
                  <a:cubicBezTo>
                    <a:pt x="222" y="194"/>
                    <a:pt x="222" y="194"/>
                    <a:pt x="222" y="194"/>
                  </a:cubicBezTo>
                  <a:cubicBezTo>
                    <a:pt x="222" y="204"/>
                    <a:pt x="222" y="204"/>
                    <a:pt x="222" y="204"/>
                  </a:cubicBezTo>
                  <a:close/>
                  <a:moveTo>
                    <a:pt x="229" y="194"/>
                  </a:moveTo>
                  <a:cubicBezTo>
                    <a:pt x="229" y="194"/>
                    <a:pt x="229" y="194"/>
                    <a:pt x="229" y="194"/>
                  </a:cubicBezTo>
                  <a:close/>
                  <a:moveTo>
                    <a:pt x="222" y="194"/>
                  </a:moveTo>
                  <a:cubicBezTo>
                    <a:pt x="222" y="194"/>
                    <a:pt x="222" y="194"/>
                    <a:pt x="222" y="194"/>
                  </a:cubicBezTo>
                  <a:close/>
                  <a:moveTo>
                    <a:pt x="229" y="194"/>
                  </a:moveTo>
                  <a:cubicBezTo>
                    <a:pt x="229" y="194"/>
                    <a:pt x="229" y="194"/>
                    <a:pt x="229" y="194"/>
                  </a:cubicBezTo>
                  <a:close/>
                  <a:moveTo>
                    <a:pt x="229" y="194"/>
                  </a:moveTo>
                  <a:cubicBezTo>
                    <a:pt x="229" y="194"/>
                    <a:pt x="229" y="194"/>
                    <a:pt x="229"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5">
              <a:extLst>
                <a:ext uri="{FF2B5EF4-FFF2-40B4-BE49-F238E27FC236}">
                  <a16:creationId xmlns:a16="http://schemas.microsoft.com/office/drawing/2014/main" xmlns="" id="{7301D53C-B171-4DA5-AB39-2C1C1992C3D9}"/>
                </a:ext>
              </a:extLst>
            </p:cNvPr>
            <p:cNvSpPr>
              <a:spLocks/>
            </p:cNvSpPr>
            <p:nvPr/>
          </p:nvSpPr>
          <p:spPr bwMode="auto">
            <a:xfrm>
              <a:off x="2967" y="2185"/>
              <a:ext cx="55" cy="52"/>
            </a:xfrm>
            <a:custGeom>
              <a:avLst/>
              <a:gdLst>
                <a:gd name="T0" fmla="*/ 29 w 51"/>
                <a:gd name="T1" fmla="*/ 7 h 48"/>
                <a:gd name="T2" fmla="*/ 0 w 51"/>
                <a:gd name="T3" fmla="*/ 24 h 48"/>
                <a:gd name="T4" fmla="*/ 11 w 51"/>
                <a:gd name="T5" fmla="*/ 41 h 48"/>
                <a:gd name="T6" fmla="*/ 44 w 51"/>
                <a:gd name="T7" fmla="*/ 28 h 48"/>
                <a:gd name="T8" fmla="*/ 29 w 51"/>
                <a:gd name="T9" fmla="*/ 7 h 48"/>
              </a:gdLst>
              <a:ahLst/>
              <a:cxnLst>
                <a:cxn ang="0">
                  <a:pos x="T0" y="T1"/>
                </a:cxn>
                <a:cxn ang="0">
                  <a:pos x="T2" y="T3"/>
                </a:cxn>
                <a:cxn ang="0">
                  <a:pos x="T4" y="T5"/>
                </a:cxn>
                <a:cxn ang="0">
                  <a:pos x="T6" y="T7"/>
                </a:cxn>
                <a:cxn ang="0">
                  <a:pos x="T8" y="T9"/>
                </a:cxn>
              </a:cxnLst>
              <a:rect l="0" t="0" r="r" b="b"/>
              <a:pathLst>
                <a:path w="51" h="48">
                  <a:moveTo>
                    <a:pt x="29" y="7"/>
                  </a:moveTo>
                  <a:cubicBezTo>
                    <a:pt x="11" y="0"/>
                    <a:pt x="0" y="7"/>
                    <a:pt x="0" y="24"/>
                  </a:cubicBezTo>
                  <a:cubicBezTo>
                    <a:pt x="0" y="28"/>
                    <a:pt x="0" y="41"/>
                    <a:pt x="11" y="41"/>
                  </a:cubicBezTo>
                  <a:cubicBezTo>
                    <a:pt x="29" y="48"/>
                    <a:pt x="44" y="41"/>
                    <a:pt x="44" y="28"/>
                  </a:cubicBezTo>
                  <a:cubicBezTo>
                    <a:pt x="51" y="24"/>
                    <a:pt x="44" y="7"/>
                    <a:pt x="2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6">
              <a:extLst>
                <a:ext uri="{FF2B5EF4-FFF2-40B4-BE49-F238E27FC236}">
                  <a16:creationId xmlns:a16="http://schemas.microsoft.com/office/drawing/2014/main" xmlns="" id="{CF096C34-8C5F-4B2A-8513-309DBE11A3EB}"/>
                </a:ext>
              </a:extLst>
            </p:cNvPr>
            <p:cNvSpPr>
              <a:spLocks noEditPoints="1"/>
            </p:cNvSpPr>
            <p:nvPr/>
          </p:nvSpPr>
          <p:spPr bwMode="auto">
            <a:xfrm>
              <a:off x="2806" y="1846"/>
              <a:ext cx="318" cy="533"/>
            </a:xfrm>
            <a:custGeom>
              <a:avLst/>
              <a:gdLst>
                <a:gd name="T0" fmla="*/ 270 w 293"/>
                <a:gd name="T1" fmla="*/ 45 h 495"/>
                <a:gd name="T2" fmla="*/ 245 w 293"/>
                <a:gd name="T3" fmla="*/ 45 h 495"/>
                <a:gd name="T4" fmla="*/ 265 w 293"/>
                <a:gd name="T5" fmla="*/ 53 h 495"/>
                <a:gd name="T6" fmla="*/ 285 w 293"/>
                <a:gd name="T7" fmla="*/ 95 h 495"/>
                <a:gd name="T8" fmla="*/ 218 w 293"/>
                <a:gd name="T9" fmla="*/ 183 h 495"/>
                <a:gd name="T10" fmla="*/ 98 w 293"/>
                <a:gd name="T11" fmla="*/ 148 h 495"/>
                <a:gd name="T12" fmla="*/ 98 w 293"/>
                <a:gd name="T13" fmla="*/ 45 h 495"/>
                <a:gd name="T14" fmla="*/ 144 w 293"/>
                <a:gd name="T15" fmla="*/ 16 h 495"/>
                <a:gd name="T16" fmla="*/ 148 w 293"/>
                <a:gd name="T17" fmla="*/ 12 h 495"/>
                <a:gd name="T18" fmla="*/ 134 w 293"/>
                <a:gd name="T19" fmla="*/ 12 h 495"/>
                <a:gd name="T20" fmla="*/ 89 w 293"/>
                <a:gd name="T21" fmla="*/ 45 h 495"/>
                <a:gd name="T22" fmla="*/ 89 w 293"/>
                <a:gd name="T23" fmla="*/ 148 h 495"/>
                <a:gd name="T24" fmla="*/ 134 w 293"/>
                <a:gd name="T25" fmla="*/ 207 h 495"/>
                <a:gd name="T26" fmla="*/ 73 w 293"/>
                <a:gd name="T27" fmla="*/ 315 h 495"/>
                <a:gd name="T28" fmla="*/ 49 w 293"/>
                <a:gd name="T29" fmla="*/ 476 h 495"/>
                <a:gd name="T30" fmla="*/ 73 w 293"/>
                <a:gd name="T31" fmla="*/ 489 h 495"/>
                <a:gd name="T32" fmla="*/ 185 w 293"/>
                <a:gd name="T33" fmla="*/ 456 h 495"/>
                <a:gd name="T34" fmla="*/ 205 w 293"/>
                <a:gd name="T35" fmla="*/ 350 h 495"/>
                <a:gd name="T36" fmla="*/ 159 w 293"/>
                <a:gd name="T37" fmla="*/ 372 h 495"/>
                <a:gd name="T38" fmla="*/ 177 w 293"/>
                <a:gd name="T39" fmla="*/ 442 h 495"/>
                <a:gd name="T40" fmla="*/ 73 w 293"/>
                <a:gd name="T41" fmla="*/ 476 h 495"/>
                <a:gd name="T42" fmla="*/ 23 w 293"/>
                <a:gd name="T43" fmla="*/ 383 h 495"/>
                <a:gd name="T44" fmla="*/ 148 w 293"/>
                <a:gd name="T45" fmla="*/ 216 h 495"/>
                <a:gd name="T46" fmla="*/ 218 w 293"/>
                <a:gd name="T47" fmla="*/ 204 h 495"/>
                <a:gd name="T48" fmla="*/ 285 w 293"/>
                <a:gd name="T49" fmla="*/ 103 h 495"/>
                <a:gd name="T50" fmla="*/ 255 w 293"/>
                <a:gd name="T51" fmla="*/ 53 h 495"/>
                <a:gd name="T52" fmla="*/ 265 w 293"/>
                <a:gd name="T53" fmla="*/ 45 h 495"/>
                <a:gd name="T54" fmla="*/ 255 w 293"/>
                <a:gd name="T55" fmla="*/ 53 h 495"/>
                <a:gd name="T56" fmla="*/ 148 w 293"/>
                <a:gd name="T57" fmla="*/ 27 h 495"/>
                <a:gd name="T58" fmla="*/ 159 w 293"/>
                <a:gd name="T59" fmla="*/ 363 h 495"/>
                <a:gd name="T60" fmla="*/ 199 w 293"/>
                <a:gd name="T61" fmla="*/ 343 h 495"/>
                <a:gd name="T62" fmla="*/ 148 w 293"/>
                <a:gd name="T63" fmla="*/ 216 h 495"/>
                <a:gd name="T64" fmla="*/ 148 w 293"/>
                <a:gd name="T65" fmla="*/ 216 h 495"/>
                <a:gd name="T66" fmla="*/ 148 w 293"/>
                <a:gd name="T67" fmla="*/ 216 h 495"/>
                <a:gd name="T68" fmla="*/ 148 w 293"/>
                <a:gd name="T69" fmla="*/ 216 h 495"/>
                <a:gd name="T70" fmla="*/ 148 w 293"/>
                <a:gd name="T71" fmla="*/ 216 h 495"/>
                <a:gd name="T72" fmla="*/ 159 w 293"/>
                <a:gd name="T73" fmla="*/ 216 h 495"/>
                <a:gd name="T74" fmla="*/ 148 w 293"/>
                <a:gd name="T75" fmla="*/ 204 h 495"/>
                <a:gd name="T76" fmla="*/ 148 w 293"/>
                <a:gd name="T77" fmla="*/ 204 h 495"/>
                <a:gd name="T78" fmla="*/ 108 w 293"/>
                <a:gd name="T79" fmla="*/ 174 h 495"/>
                <a:gd name="T80" fmla="*/ 222 w 293"/>
                <a:gd name="T81" fmla="*/ 194 h 495"/>
                <a:gd name="T82" fmla="*/ 222 w 293"/>
                <a:gd name="T83" fmla="*/ 204 h 495"/>
                <a:gd name="T84" fmla="*/ 222 w 293"/>
                <a:gd name="T85" fmla="*/ 194 h 495"/>
                <a:gd name="T86" fmla="*/ 229 w 293"/>
                <a:gd name="T87" fmla="*/ 1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3" h="495">
                  <a:moveTo>
                    <a:pt x="285" y="67"/>
                  </a:moveTo>
                  <a:cubicBezTo>
                    <a:pt x="285" y="55"/>
                    <a:pt x="285" y="53"/>
                    <a:pt x="270" y="45"/>
                  </a:cubicBezTo>
                  <a:cubicBezTo>
                    <a:pt x="270" y="45"/>
                    <a:pt x="270" y="45"/>
                    <a:pt x="270" y="45"/>
                  </a:cubicBezTo>
                  <a:cubicBezTo>
                    <a:pt x="265" y="45"/>
                    <a:pt x="265" y="45"/>
                    <a:pt x="265" y="45"/>
                  </a:cubicBezTo>
                  <a:cubicBezTo>
                    <a:pt x="265" y="45"/>
                    <a:pt x="265" y="33"/>
                    <a:pt x="255" y="27"/>
                  </a:cubicBezTo>
                  <a:cubicBezTo>
                    <a:pt x="247" y="27"/>
                    <a:pt x="245" y="33"/>
                    <a:pt x="245" y="45"/>
                  </a:cubicBezTo>
                  <a:cubicBezTo>
                    <a:pt x="245" y="45"/>
                    <a:pt x="245" y="53"/>
                    <a:pt x="247" y="53"/>
                  </a:cubicBezTo>
                  <a:cubicBezTo>
                    <a:pt x="255" y="55"/>
                    <a:pt x="265" y="53"/>
                    <a:pt x="265" y="53"/>
                  </a:cubicBezTo>
                  <a:cubicBezTo>
                    <a:pt x="265" y="53"/>
                    <a:pt x="265" y="53"/>
                    <a:pt x="265" y="53"/>
                  </a:cubicBezTo>
                  <a:cubicBezTo>
                    <a:pt x="273" y="55"/>
                    <a:pt x="285" y="67"/>
                    <a:pt x="285" y="73"/>
                  </a:cubicBezTo>
                  <a:cubicBezTo>
                    <a:pt x="285" y="80"/>
                    <a:pt x="285" y="88"/>
                    <a:pt x="285" y="95"/>
                  </a:cubicBezTo>
                  <a:cubicBezTo>
                    <a:pt x="285" y="95"/>
                    <a:pt x="285" y="95"/>
                    <a:pt x="285" y="95"/>
                  </a:cubicBezTo>
                  <a:cubicBezTo>
                    <a:pt x="255" y="159"/>
                    <a:pt x="255" y="159"/>
                    <a:pt x="255" y="159"/>
                  </a:cubicBezTo>
                  <a:cubicBezTo>
                    <a:pt x="247" y="174"/>
                    <a:pt x="245" y="174"/>
                    <a:pt x="222" y="194"/>
                  </a:cubicBezTo>
                  <a:cubicBezTo>
                    <a:pt x="222" y="183"/>
                    <a:pt x="218" y="179"/>
                    <a:pt x="218" y="183"/>
                  </a:cubicBezTo>
                  <a:cubicBezTo>
                    <a:pt x="199" y="194"/>
                    <a:pt x="177" y="194"/>
                    <a:pt x="148" y="179"/>
                  </a:cubicBezTo>
                  <a:cubicBezTo>
                    <a:pt x="134" y="174"/>
                    <a:pt x="124" y="166"/>
                    <a:pt x="108" y="148"/>
                  </a:cubicBezTo>
                  <a:cubicBezTo>
                    <a:pt x="98" y="148"/>
                    <a:pt x="98" y="148"/>
                    <a:pt x="98" y="148"/>
                  </a:cubicBezTo>
                  <a:cubicBezTo>
                    <a:pt x="89" y="135"/>
                    <a:pt x="81" y="121"/>
                    <a:pt x="89" y="103"/>
                  </a:cubicBezTo>
                  <a:cubicBezTo>
                    <a:pt x="89" y="45"/>
                    <a:pt x="89" y="45"/>
                    <a:pt x="89" y="45"/>
                  </a:cubicBezTo>
                  <a:cubicBezTo>
                    <a:pt x="98" y="45"/>
                    <a:pt x="98" y="45"/>
                    <a:pt x="98" y="45"/>
                  </a:cubicBezTo>
                  <a:cubicBezTo>
                    <a:pt x="98" y="27"/>
                    <a:pt x="98" y="27"/>
                    <a:pt x="108" y="27"/>
                  </a:cubicBezTo>
                  <a:cubicBezTo>
                    <a:pt x="108" y="16"/>
                    <a:pt x="124" y="16"/>
                    <a:pt x="131" y="16"/>
                  </a:cubicBezTo>
                  <a:cubicBezTo>
                    <a:pt x="134" y="16"/>
                    <a:pt x="144" y="16"/>
                    <a:pt x="144" y="16"/>
                  </a:cubicBezTo>
                  <a:cubicBezTo>
                    <a:pt x="144" y="27"/>
                    <a:pt x="148" y="27"/>
                    <a:pt x="148" y="27"/>
                  </a:cubicBezTo>
                  <a:cubicBezTo>
                    <a:pt x="159" y="27"/>
                    <a:pt x="159" y="27"/>
                    <a:pt x="159" y="27"/>
                  </a:cubicBezTo>
                  <a:cubicBezTo>
                    <a:pt x="159" y="18"/>
                    <a:pt x="159" y="12"/>
                    <a:pt x="148" y="12"/>
                  </a:cubicBezTo>
                  <a:cubicBezTo>
                    <a:pt x="148" y="0"/>
                    <a:pt x="148" y="0"/>
                    <a:pt x="148" y="12"/>
                  </a:cubicBezTo>
                  <a:cubicBezTo>
                    <a:pt x="144" y="12"/>
                    <a:pt x="134" y="12"/>
                    <a:pt x="134" y="12"/>
                  </a:cubicBezTo>
                  <a:cubicBezTo>
                    <a:pt x="134" y="12"/>
                    <a:pt x="134" y="12"/>
                    <a:pt x="134" y="12"/>
                  </a:cubicBezTo>
                  <a:cubicBezTo>
                    <a:pt x="124" y="0"/>
                    <a:pt x="108" y="12"/>
                    <a:pt x="101" y="16"/>
                  </a:cubicBezTo>
                  <a:cubicBezTo>
                    <a:pt x="98" y="27"/>
                    <a:pt x="89" y="27"/>
                    <a:pt x="89" y="45"/>
                  </a:cubicBezTo>
                  <a:cubicBezTo>
                    <a:pt x="89" y="45"/>
                    <a:pt x="89" y="45"/>
                    <a:pt x="89" y="45"/>
                  </a:cubicBezTo>
                  <a:cubicBezTo>
                    <a:pt x="78" y="103"/>
                    <a:pt x="78" y="103"/>
                    <a:pt x="78" y="103"/>
                  </a:cubicBezTo>
                  <a:cubicBezTo>
                    <a:pt x="78" y="121"/>
                    <a:pt x="78" y="135"/>
                    <a:pt x="89" y="148"/>
                  </a:cubicBezTo>
                  <a:cubicBezTo>
                    <a:pt x="89" y="148"/>
                    <a:pt x="89" y="148"/>
                    <a:pt x="89" y="148"/>
                  </a:cubicBezTo>
                  <a:cubicBezTo>
                    <a:pt x="89" y="159"/>
                    <a:pt x="89" y="159"/>
                    <a:pt x="89" y="166"/>
                  </a:cubicBezTo>
                  <a:cubicBezTo>
                    <a:pt x="108" y="179"/>
                    <a:pt x="124" y="194"/>
                    <a:pt x="144" y="204"/>
                  </a:cubicBezTo>
                  <a:cubicBezTo>
                    <a:pt x="134" y="207"/>
                    <a:pt x="134" y="207"/>
                    <a:pt x="134" y="207"/>
                  </a:cubicBezTo>
                  <a:cubicBezTo>
                    <a:pt x="134" y="216"/>
                    <a:pt x="134" y="216"/>
                    <a:pt x="144" y="216"/>
                  </a:cubicBezTo>
                  <a:cubicBezTo>
                    <a:pt x="131" y="255"/>
                    <a:pt x="131" y="255"/>
                    <a:pt x="131" y="255"/>
                  </a:cubicBezTo>
                  <a:cubicBezTo>
                    <a:pt x="124" y="289"/>
                    <a:pt x="98" y="295"/>
                    <a:pt x="73" y="315"/>
                  </a:cubicBezTo>
                  <a:cubicBezTo>
                    <a:pt x="43" y="323"/>
                    <a:pt x="23" y="343"/>
                    <a:pt x="12" y="383"/>
                  </a:cubicBezTo>
                  <a:cubicBezTo>
                    <a:pt x="0" y="413"/>
                    <a:pt x="12" y="442"/>
                    <a:pt x="31" y="471"/>
                  </a:cubicBezTo>
                  <a:cubicBezTo>
                    <a:pt x="31" y="476"/>
                    <a:pt x="43" y="476"/>
                    <a:pt x="49" y="476"/>
                  </a:cubicBezTo>
                  <a:cubicBezTo>
                    <a:pt x="58" y="484"/>
                    <a:pt x="63" y="489"/>
                    <a:pt x="73" y="489"/>
                  </a:cubicBezTo>
                  <a:cubicBezTo>
                    <a:pt x="73" y="489"/>
                    <a:pt x="73" y="489"/>
                    <a:pt x="73" y="489"/>
                  </a:cubicBezTo>
                  <a:cubicBezTo>
                    <a:pt x="73" y="489"/>
                    <a:pt x="73" y="489"/>
                    <a:pt x="73" y="489"/>
                  </a:cubicBezTo>
                  <a:cubicBezTo>
                    <a:pt x="73" y="489"/>
                    <a:pt x="73" y="489"/>
                    <a:pt x="73" y="489"/>
                  </a:cubicBezTo>
                  <a:cubicBezTo>
                    <a:pt x="98" y="495"/>
                    <a:pt x="124" y="491"/>
                    <a:pt x="144" y="489"/>
                  </a:cubicBezTo>
                  <a:cubicBezTo>
                    <a:pt x="148" y="476"/>
                    <a:pt x="170" y="471"/>
                    <a:pt x="185" y="456"/>
                  </a:cubicBezTo>
                  <a:cubicBezTo>
                    <a:pt x="199" y="442"/>
                    <a:pt x="199" y="421"/>
                    <a:pt x="205" y="408"/>
                  </a:cubicBezTo>
                  <a:cubicBezTo>
                    <a:pt x="205" y="396"/>
                    <a:pt x="199" y="383"/>
                    <a:pt x="199" y="363"/>
                  </a:cubicBezTo>
                  <a:cubicBezTo>
                    <a:pt x="199" y="363"/>
                    <a:pt x="205" y="356"/>
                    <a:pt x="205" y="350"/>
                  </a:cubicBezTo>
                  <a:cubicBezTo>
                    <a:pt x="212" y="323"/>
                    <a:pt x="199" y="315"/>
                    <a:pt x="177" y="305"/>
                  </a:cubicBezTo>
                  <a:cubicBezTo>
                    <a:pt x="159" y="295"/>
                    <a:pt x="144" y="315"/>
                    <a:pt x="134" y="323"/>
                  </a:cubicBezTo>
                  <a:cubicBezTo>
                    <a:pt x="131" y="350"/>
                    <a:pt x="144" y="363"/>
                    <a:pt x="159" y="372"/>
                  </a:cubicBezTo>
                  <a:cubicBezTo>
                    <a:pt x="159" y="372"/>
                    <a:pt x="177" y="372"/>
                    <a:pt x="185" y="372"/>
                  </a:cubicBezTo>
                  <a:cubicBezTo>
                    <a:pt x="192" y="383"/>
                    <a:pt x="192" y="396"/>
                    <a:pt x="192" y="408"/>
                  </a:cubicBezTo>
                  <a:cubicBezTo>
                    <a:pt x="192" y="416"/>
                    <a:pt x="185" y="431"/>
                    <a:pt x="177" y="442"/>
                  </a:cubicBezTo>
                  <a:cubicBezTo>
                    <a:pt x="159" y="456"/>
                    <a:pt x="148" y="471"/>
                    <a:pt x="134" y="476"/>
                  </a:cubicBezTo>
                  <a:cubicBezTo>
                    <a:pt x="117" y="484"/>
                    <a:pt x="98" y="489"/>
                    <a:pt x="78" y="476"/>
                  </a:cubicBezTo>
                  <a:cubicBezTo>
                    <a:pt x="73" y="476"/>
                    <a:pt x="73" y="476"/>
                    <a:pt x="73" y="476"/>
                  </a:cubicBezTo>
                  <a:cubicBezTo>
                    <a:pt x="73" y="476"/>
                    <a:pt x="58" y="476"/>
                    <a:pt x="58" y="471"/>
                  </a:cubicBezTo>
                  <a:cubicBezTo>
                    <a:pt x="49" y="471"/>
                    <a:pt x="46" y="464"/>
                    <a:pt x="43" y="456"/>
                  </a:cubicBezTo>
                  <a:cubicBezTo>
                    <a:pt x="23" y="442"/>
                    <a:pt x="12" y="413"/>
                    <a:pt x="23" y="383"/>
                  </a:cubicBezTo>
                  <a:cubicBezTo>
                    <a:pt x="30" y="356"/>
                    <a:pt x="49" y="341"/>
                    <a:pt x="78" y="322"/>
                  </a:cubicBezTo>
                  <a:cubicBezTo>
                    <a:pt x="108" y="305"/>
                    <a:pt x="131" y="295"/>
                    <a:pt x="144" y="262"/>
                  </a:cubicBezTo>
                  <a:cubicBezTo>
                    <a:pt x="148" y="216"/>
                    <a:pt x="148" y="216"/>
                    <a:pt x="148" y="216"/>
                  </a:cubicBezTo>
                  <a:cubicBezTo>
                    <a:pt x="159" y="216"/>
                    <a:pt x="159" y="216"/>
                    <a:pt x="159" y="216"/>
                  </a:cubicBezTo>
                  <a:cubicBezTo>
                    <a:pt x="159" y="204"/>
                    <a:pt x="159" y="204"/>
                    <a:pt x="159" y="204"/>
                  </a:cubicBezTo>
                  <a:cubicBezTo>
                    <a:pt x="185" y="207"/>
                    <a:pt x="205" y="207"/>
                    <a:pt x="218" y="204"/>
                  </a:cubicBezTo>
                  <a:cubicBezTo>
                    <a:pt x="222" y="204"/>
                    <a:pt x="229" y="204"/>
                    <a:pt x="229" y="194"/>
                  </a:cubicBezTo>
                  <a:cubicBezTo>
                    <a:pt x="245" y="194"/>
                    <a:pt x="255" y="174"/>
                    <a:pt x="265" y="159"/>
                  </a:cubicBezTo>
                  <a:cubicBezTo>
                    <a:pt x="285" y="103"/>
                    <a:pt x="285" y="103"/>
                    <a:pt x="285" y="103"/>
                  </a:cubicBezTo>
                  <a:cubicBezTo>
                    <a:pt x="285" y="95"/>
                    <a:pt x="285" y="95"/>
                    <a:pt x="285" y="95"/>
                  </a:cubicBezTo>
                  <a:cubicBezTo>
                    <a:pt x="293" y="88"/>
                    <a:pt x="293" y="80"/>
                    <a:pt x="285" y="67"/>
                  </a:cubicBezTo>
                  <a:close/>
                  <a:moveTo>
                    <a:pt x="255" y="53"/>
                  </a:moveTo>
                  <a:cubicBezTo>
                    <a:pt x="247" y="53"/>
                    <a:pt x="245" y="53"/>
                    <a:pt x="245" y="45"/>
                  </a:cubicBezTo>
                  <a:cubicBezTo>
                    <a:pt x="245" y="45"/>
                    <a:pt x="247" y="45"/>
                    <a:pt x="255" y="45"/>
                  </a:cubicBezTo>
                  <a:cubicBezTo>
                    <a:pt x="265" y="45"/>
                    <a:pt x="265" y="45"/>
                    <a:pt x="265" y="45"/>
                  </a:cubicBezTo>
                  <a:cubicBezTo>
                    <a:pt x="265" y="53"/>
                    <a:pt x="265" y="53"/>
                    <a:pt x="265" y="53"/>
                  </a:cubicBezTo>
                  <a:cubicBezTo>
                    <a:pt x="265" y="53"/>
                    <a:pt x="265" y="53"/>
                    <a:pt x="265" y="53"/>
                  </a:cubicBezTo>
                  <a:cubicBezTo>
                    <a:pt x="265" y="53"/>
                    <a:pt x="255" y="55"/>
                    <a:pt x="255" y="53"/>
                  </a:cubicBezTo>
                  <a:close/>
                  <a:moveTo>
                    <a:pt x="148" y="16"/>
                  </a:moveTo>
                  <a:cubicBezTo>
                    <a:pt x="148" y="16"/>
                    <a:pt x="159" y="27"/>
                    <a:pt x="148" y="27"/>
                  </a:cubicBezTo>
                  <a:cubicBezTo>
                    <a:pt x="148" y="27"/>
                    <a:pt x="148" y="27"/>
                    <a:pt x="148" y="27"/>
                  </a:cubicBezTo>
                  <a:cubicBezTo>
                    <a:pt x="144" y="27"/>
                    <a:pt x="144" y="18"/>
                    <a:pt x="148" y="16"/>
                  </a:cubicBezTo>
                  <a:cubicBezTo>
                    <a:pt x="148" y="12"/>
                    <a:pt x="148" y="12"/>
                    <a:pt x="148" y="16"/>
                  </a:cubicBezTo>
                  <a:close/>
                  <a:moveTo>
                    <a:pt x="159" y="363"/>
                  </a:moveTo>
                  <a:cubicBezTo>
                    <a:pt x="148" y="356"/>
                    <a:pt x="148" y="343"/>
                    <a:pt x="148" y="323"/>
                  </a:cubicBezTo>
                  <a:cubicBezTo>
                    <a:pt x="148" y="322"/>
                    <a:pt x="159" y="315"/>
                    <a:pt x="177" y="315"/>
                  </a:cubicBezTo>
                  <a:cubicBezTo>
                    <a:pt x="192" y="322"/>
                    <a:pt x="199" y="339"/>
                    <a:pt x="199" y="343"/>
                  </a:cubicBezTo>
                  <a:cubicBezTo>
                    <a:pt x="192" y="356"/>
                    <a:pt x="177" y="363"/>
                    <a:pt x="159" y="363"/>
                  </a:cubicBezTo>
                  <a:close/>
                  <a:moveTo>
                    <a:pt x="148" y="216"/>
                  </a:moveTo>
                  <a:cubicBezTo>
                    <a:pt x="148" y="216"/>
                    <a:pt x="148" y="216"/>
                    <a:pt x="148" y="216"/>
                  </a:cubicBezTo>
                  <a:cubicBezTo>
                    <a:pt x="148" y="216"/>
                    <a:pt x="148" y="216"/>
                    <a:pt x="148" y="216"/>
                  </a:cubicBez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59" y="216"/>
                  </a:moveTo>
                  <a:cubicBezTo>
                    <a:pt x="148" y="216"/>
                    <a:pt x="148" y="216"/>
                    <a:pt x="148" y="216"/>
                  </a:cubicBezTo>
                  <a:cubicBezTo>
                    <a:pt x="148" y="216"/>
                    <a:pt x="148" y="216"/>
                    <a:pt x="148" y="207"/>
                  </a:cubicBezTo>
                  <a:cubicBezTo>
                    <a:pt x="148" y="204"/>
                    <a:pt x="148" y="204"/>
                    <a:pt x="148" y="204"/>
                  </a:cubicBezTo>
                  <a:cubicBezTo>
                    <a:pt x="159" y="204"/>
                    <a:pt x="159" y="207"/>
                    <a:pt x="159" y="216"/>
                  </a:cubicBezTo>
                  <a:close/>
                  <a:moveTo>
                    <a:pt x="222" y="204"/>
                  </a:moveTo>
                  <a:cubicBezTo>
                    <a:pt x="222" y="204"/>
                    <a:pt x="192" y="207"/>
                    <a:pt x="148" y="204"/>
                  </a:cubicBezTo>
                  <a:cubicBezTo>
                    <a:pt x="134" y="194"/>
                    <a:pt x="124" y="194"/>
                    <a:pt x="108" y="174"/>
                  </a:cubicBezTo>
                  <a:cubicBezTo>
                    <a:pt x="108" y="174"/>
                    <a:pt x="108" y="174"/>
                    <a:pt x="108" y="174"/>
                  </a:cubicBezTo>
                  <a:cubicBezTo>
                    <a:pt x="108" y="174"/>
                    <a:pt x="108" y="174"/>
                    <a:pt x="108" y="174"/>
                  </a:cubicBezTo>
                  <a:cubicBezTo>
                    <a:pt x="131" y="179"/>
                    <a:pt x="134" y="194"/>
                    <a:pt x="148" y="194"/>
                  </a:cubicBezTo>
                  <a:cubicBezTo>
                    <a:pt x="159" y="204"/>
                    <a:pt x="192" y="204"/>
                    <a:pt x="199" y="194"/>
                  </a:cubicBezTo>
                  <a:cubicBezTo>
                    <a:pt x="216" y="194"/>
                    <a:pt x="222" y="194"/>
                    <a:pt x="222" y="194"/>
                  </a:cubicBezTo>
                  <a:cubicBezTo>
                    <a:pt x="222" y="194"/>
                    <a:pt x="222" y="194"/>
                    <a:pt x="222" y="194"/>
                  </a:cubicBezTo>
                  <a:cubicBezTo>
                    <a:pt x="222" y="194"/>
                    <a:pt x="222" y="194"/>
                    <a:pt x="222" y="194"/>
                  </a:cubicBezTo>
                  <a:cubicBezTo>
                    <a:pt x="222" y="204"/>
                    <a:pt x="222" y="204"/>
                    <a:pt x="222" y="204"/>
                  </a:cubicBezTo>
                  <a:close/>
                  <a:moveTo>
                    <a:pt x="229" y="194"/>
                  </a:moveTo>
                  <a:cubicBezTo>
                    <a:pt x="229" y="194"/>
                    <a:pt x="229" y="194"/>
                    <a:pt x="229" y="194"/>
                  </a:cubicBezTo>
                  <a:close/>
                  <a:moveTo>
                    <a:pt x="222" y="194"/>
                  </a:moveTo>
                  <a:cubicBezTo>
                    <a:pt x="222" y="194"/>
                    <a:pt x="222" y="194"/>
                    <a:pt x="222" y="194"/>
                  </a:cubicBezTo>
                  <a:close/>
                  <a:moveTo>
                    <a:pt x="229" y="194"/>
                  </a:moveTo>
                  <a:cubicBezTo>
                    <a:pt x="229" y="194"/>
                    <a:pt x="229" y="194"/>
                    <a:pt x="229" y="194"/>
                  </a:cubicBezTo>
                  <a:close/>
                  <a:moveTo>
                    <a:pt x="229" y="194"/>
                  </a:moveTo>
                  <a:cubicBezTo>
                    <a:pt x="229" y="194"/>
                    <a:pt x="229" y="194"/>
                    <a:pt x="229"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69">
            <a:extLst>
              <a:ext uri="{FF2B5EF4-FFF2-40B4-BE49-F238E27FC236}">
                <a16:creationId xmlns:a16="http://schemas.microsoft.com/office/drawing/2014/main" xmlns="" id="{CF4A9F9B-DA5C-4BF0-974E-772F7BFC8870}"/>
              </a:ext>
            </a:extLst>
          </p:cNvPr>
          <p:cNvGrpSpPr>
            <a:grpSpLocks noChangeAspect="1"/>
          </p:cNvGrpSpPr>
          <p:nvPr/>
        </p:nvGrpSpPr>
        <p:grpSpPr bwMode="auto">
          <a:xfrm>
            <a:off x="1334925" y="2590718"/>
            <a:ext cx="794406" cy="838078"/>
            <a:chOff x="3512" y="672"/>
            <a:chExt cx="382" cy="403"/>
          </a:xfrm>
          <a:solidFill>
            <a:srgbClr val="3CDEFE"/>
          </a:solidFill>
        </p:grpSpPr>
        <p:sp>
          <p:nvSpPr>
            <p:cNvPr id="72" name="Freeform 70">
              <a:extLst>
                <a:ext uri="{FF2B5EF4-FFF2-40B4-BE49-F238E27FC236}">
                  <a16:creationId xmlns:a16="http://schemas.microsoft.com/office/drawing/2014/main" xmlns="" id="{0D9E8518-0E57-4AAF-A85E-E2D9D2541BB7}"/>
                </a:ext>
              </a:extLst>
            </p:cNvPr>
            <p:cNvSpPr>
              <a:spLocks noEditPoints="1"/>
            </p:cNvSpPr>
            <p:nvPr/>
          </p:nvSpPr>
          <p:spPr bwMode="auto">
            <a:xfrm>
              <a:off x="3512" y="672"/>
              <a:ext cx="382" cy="403"/>
            </a:xfrm>
            <a:custGeom>
              <a:avLst/>
              <a:gdLst>
                <a:gd name="T0" fmla="*/ 49 w 248"/>
                <a:gd name="T1" fmla="*/ 22 h 262"/>
                <a:gd name="T2" fmla="*/ 0 w 248"/>
                <a:gd name="T3" fmla="*/ 193 h 262"/>
                <a:gd name="T4" fmla="*/ 20 w 248"/>
                <a:gd name="T5" fmla="*/ 221 h 262"/>
                <a:gd name="T6" fmla="*/ 166 w 248"/>
                <a:gd name="T7" fmla="*/ 258 h 262"/>
                <a:gd name="T8" fmla="*/ 191 w 248"/>
                <a:gd name="T9" fmla="*/ 245 h 262"/>
                <a:gd name="T10" fmla="*/ 237 w 248"/>
                <a:gd name="T11" fmla="*/ 73 h 262"/>
                <a:gd name="T12" fmla="*/ 223 w 248"/>
                <a:gd name="T13" fmla="*/ 46 h 262"/>
                <a:gd name="T14" fmla="*/ 208 w 248"/>
                <a:gd name="T15" fmla="*/ 43 h 262"/>
                <a:gd name="T16" fmla="*/ 203 w 248"/>
                <a:gd name="T17" fmla="*/ 51 h 262"/>
                <a:gd name="T18" fmla="*/ 211 w 248"/>
                <a:gd name="T19" fmla="*/ 54 h 262"/>
                <a:gd name="T20" fmla="*/ 223 w 248"/>
                <a:gd name="T21" fmla="*/ 73 h 262"/>
                <a:gd name="T22" fmla="*/ 191 w 248"/>
                <a:gd name="T23" fmla="*/ 174 h 262"/>
                <a:gd name="T24" fmla="*/ 175 w 248"/>
                <a:gd name="T25" fmla="*/ 186 h 262"/>
                <a:gd name="T26" fmla="*/ 144 w 248"/>
                <a:gd name="T27" fmla="*/ 179 h 262"/>
                <a:gd name="T28" fmla="*/ 134 w 248"/>
                <a:gd name="T29" fmla="*/ 184 h 262"/>
                <a:gd name="T30" fmla="*/ 132 w 248"/>
                <a:gd name="T31" fmla="*/ 221 h 262"/>
                <a:gd name="T32" fmla="*/ 109 w 248"/>
                <a:gd name="T33" fmla="*/ 226 h 262"/>
                <a:gd name="T34" fmla="*/ 37 w 248"/>
                <a:gd name="T35" fmla="*/ 207 h 262"/>
                <a:gd name="T36" fmla="*/ 27 w 248"/>
                <a:gd name="T37" fmla="*/ 184 h 262"/>
                <a:gd name="T38" fmla="*/ 65 w 248"/>
                <a:gd name="T39" fmla="*/ 34 h 262"/>
                <a:gd name="T40" fmla="*/ 88 w 248"/>
                <a:gd name="T41" fmla="*/ 22 h 262"/>
                <a:gd name="T42" fmla="*/ 95 w 248"/>
                <a:gd name="T43" fmla="*/ 22 h 262"/>
                <a:gd name="T44" fmla="*/ 100 w 248"/>
                <a:gd name="T45" fmla="*/ 22 h 262"/>
                <a:gd name="T46" fmla="*/ 100 w 248"/>
                <a:gd name="T47" fmla="*/ 14 h 262"/>
                <a:gd name="T48" fmla="*/ 75 w 248"/>
                <a:gd name="T49" fmla="*/ 4 h 262"/>
                <a:gd name="T50" fmla="*/ 49 w 248"/>
                <a:gd name="T51" fmla="*/ 22 h 262"/>
                <a:gd name="T52" fmla="*/ 127 w 248"/>
                <a:gd name="T53" fmla="*/ 226 h 262"/>
                <a:gd name="T54" fmla="*/ 134 w 248"/>
                <a:gd name="T55" fmla="*/ 207 h 262"/>
                <a:gd name="T56" fmla="*/ 137 w 248"/>
                <a:gd name="T57" fmla="*/ 193 h 262"/>
                <a:gd name="T58" fmla="*/ 154 w 248"/>
                <a:gd name="T59" fmla="*/ 186 h 262"/>
                <a:gd name="T60" fmla="*/ 162 w 248"/>
                <a:gd name="T61" fmla="*/ 188 h 262"/>
                <a:gd name="T62" fmla="*/ 191 w 248"/>
                <a:gd name="T63" fmla="*/ 186 h 262"/>
                <a:gd name="T64" fmla="*/ 166 w 248"/>
                <a:gd name="T65" fmla="*/ 203 h 262"/>
                <a:gd name="T66" fmla="*/ 144 w 248"/>
                <a:gd name="T67" fmla="*/ 221 h 262"/>
                <a:gd name="T68" fmla="*/ 127 w 248"/>
                <a:gd name="T69" fmla="*/ 2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8" h="262">
                  <a:moveTo>
                    <a:pt x="49" y="22"/>
                  </a:moveTo>
                  <a:cubicBezTo>
                    <a:pt x="0" y="193"/>
                    <a:pt x="0" y="193"/>
                    <a:pt x="0" y="193"/>
                  </a:cubicBezTo>
                  <a:cubicBezTo>
                    <a:pt x="0" y="207"/>
                    <a:pt x="6" y="221"/>
                    <a:pt x="20" y="221"/>
                  </a:cubicBezTo>
                  <a:cubicBezTo>
                    <a:pt x="166" y="258"/>
                    <a:pt x="166" y="258"/>
                    <a:pt x="166" y="258"/>
                  </a:cubicBezTo>
                  <a:cubicBezTo>
                    <a:pt x="177" y="262"/>
                    <a:pt x="191" y="258"/>
                    <a:pt x="191" y="245"/>
                  </a:cubicBezTo>
                  <a:cubicBezTo>
                    <a:pt x="237" y="73"/>
                    <a:pt x="237" y="73"/>
                    <a:pt x="237" y="73"/>
                  </a:cubicBezTo>
                  <a:cubicBezTo>
                    <a:pt x="248" y="62"/>
                    <a:pt x="234" y="46"/>
                    <a:pt x="223" y="46"/>
                  </a:cubicBezTo>
                  <a:cubicBezTo>
                    <a:pt x="208" y="43"/>
                    <a:pt x="208" y="43"/>
                    <a:pt x="208" y="43"/>
                  </a:cubicBezTo>
                  <a:cubicBezTo>
                    <a:pt x="203" y="51"/>
                    <a:pt x="203" y="51"/>
                    <a:pt x="203" y="51"/>
                  </a:cubicBezTo>
                  <a:cubicBezTo>
                    <a:pt x="211" y="54"/>
                    <a:pt x="211" y="54"/>
                    <a:pt x="211" y="54"/>
                  </a:cubicBezTo>
                  <a:cubicBezTo>
                    <a:pt x="217" y="54"/>
                    <a:pt x="223" y="62"/>
                    <a:pt x="223" y="73"/>
                  </a:cubicBezTo>
                  <a:cubicBezTo>
                    <a:pt x="191" y="174"/>
                    <a:pt x="191" y="174"/>
                    <a:pt x="191" y="174"/>
                  </a:cubicBezTo>
                  <a:cubicBezTo>
                    <a:pt x="191" y="184"/>
                    <a:pt x="185" y="186"/>
                    <a:pt x="175" y="186"/>
                  </a:cubicBezTo>
                  <a:cubicBezTo>
                    <a:pt x="144" y="179"/>
                    <a:pt x="144" y="179"/>
                    <a:pt x="144" y="179"/>
                  </a:cubicBezTo>
                  <a:cubicBezTo>
                    <a:pt x="144" y="179"/>
                    <a:pt x="137" y="179"/>
                    <a:pt x="134" y="184"/>
                  </a:cubicBezTo>
                  <a:cubicBezTo>
                    <a:pt x="132" y="221"/>
                    <a:pt x="132" y="221"/>
                    <a:pt x="132" y="221"/>
                  </a:cubicBezTo>
                  <a:cubicBezTo>
                    <a:pt x="131" y="221"/>
                    <a:pt x="121" y="226"/>
                    <a:pt x="109" y="226"/>
                  </a:cubicBezTo>
                  <a:cubicBezTo>
                    <a:pt x="37" y="207"/>
                    <a:pt x="37" y="207"/>
                    <a:pt x="37" y="207"/>
                  </a:cubicBezTo>
                  <a:cubicBezTo>
                    <a:pt x="27" y="203"/>
                    <a:pt x="20" y="193"/>
                    <a:pt x="27" y="184"/>
                  </a:cubicBezTo>
                  <a:cubicBezTo>
                    <a:pt x="65" y="34"/>
                    <a:pt x="65" y="34"/>
                    <a:pt x="65" y="34"/>
                  </a:cubicBezTo>
                  <a:cubicBezTo>
                    <a:pt x="67" y="22"/>
                    <a:pt x="75" y="16"/>
                    <a:pt x="88" y="22"/>
                  </a:cubicBezTo>
                  <a:cubicBezTo>
                    <a:pt x="95" y="22"/>
                    <a:pt x="95" y="22"/>
                    <a:pt x="95" y="22"/>
                  </a:cubicBezTo>
                  <a:cubicBezTo>
                    <a:pt x="100" y="22"/>
                    <a:pt x="100" y="22"/>
                    <a:pt x="100" y="22"/>
                  </a:cubicBezTo>
                  <a:cubicBezTo>
                    <a:pt x="100" y="14"/>
                    <a:pt x="100" y="14"/>
                    <a:pt x="100" y="14"/>
                  </a:cubicBezTo>
                  <a:cubicBezTo>
                    <a:pt x="75" y="4"/>
                    <a:pt x="75" y="4"/>
                    <a:pt x="75" y="4"/>
                  </a:cubicBezTo>
                  <a:cubicBezTo>
                    <a:pt x="65" y="0"/>
                    <a:pt x="54" y="8"/>
                    <a:pt x="49" y="22"/>
                  </a:cubicBezTo>
                  <a:close/>
                  <a:moveTo>
                    <a:pt x="127" y="226"/>
                  </a:moveTo>
                  <a:cubicBezTo>
                    <a:pt x="127" y="221"/>
                    <a:pt x="132" y="221"/>
                    <a:pt x="134" y="207"/>
                  </a:cubicBezTo>
                  <a:cubicBezTo>
                    <a:pt x="137" y="193"/>
                    <a:pt x="137" y="193"/>
                    <a:pt x="137" y="193"/>
                  </a:cubicBezTo>
                  <a:cubicBezTo>
                    <a:pt x="143" y="188"/>
                    <a:pt x="144" y="184"/>
                    <a:pt x="154" y="186"/>
                  </a:cubicBezTo>
                  <a:cubicBezTo>
                    <a:pt x="162" y="188"/>
                    <a:pt x="162" y="188"/>
                    <a:pt x="162" y="188"/>
                  </a:cubicBezTo>
                  <a:cubicBezTo>
                    <a:pt x="177" y="193"/>
                    <a:pt x="191" y="186"/>
                    <a:pt x="191" y="186"/>
                  </a:cubicBezTo>
                  <a:cubicBezTo>
                    <a:pt x="191" y="186"/>
                    <a:pt x="177" y="200"/>
                    <a:pt x="166" y="203"/>
                  </a:cubicBezTo>
                  <a:cubicBezTo>
                    <a:pt x="144" y="221"/>
                    <a:pt x="144" y="221"/>
                    <a:pt x="144" y="221"/>
                  </a:cubicBezTo>
                  <a:cubicBezTo>
                    <a:pt x="134" y="221"/>
                    <a:pt x="127" y="226"/>
                    <a:pt x="127"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1">
              <a:extLst>
                <a:ext uri="{FF2B5EF4-FFF2-40B4-BE49-F238E27FC236}">
                  <a16:creationId xmlns:a16="http://schemas.microsoft.com/office/drawing/2014/main" xmlns="" id="{4D1CFD97-BDFC-4A10-81D5-1D12E6467AA1}"/>
                </a:ext>
              </a:extLst>
            </p:cNvPr>
            <p:cNvSpPr>
              <a:spLocks noEditPoints="1"/>
            </p:cNvSpPr>
            <p:nvPr/>
          </p:nvSpPr>
          <p:spPr bwMode="auto">
            <a:xfrm>
              <a:off x="3666" y="672"/>
              <a:ext cx="149" cy="95"/>
            </a:xfrm>
            <a:custGeom>
              <a:avLst/>
              <a:gdLst>
                <a:gd name="T0" fmla="*/ 6 w 97"/>
                <a:gd name="T1" fmla="*/ 14 h 62"/>
                <a:gd name="T2" fmla="*/ 6 w 97"/>
                <a:gd name="T3" fmla="*/ 16 h 62"/>
                <a:gd name="T4" fmla="*/ 0 w 97"/>
                <a:gd name="T5" fmla="*/ 34 h 62"/>
                <a:gd name="T6" fmla="*/ 91 w 97"/>
                <a:gd name="T7" fmla="*/ 62 h 62"/>
                <a:gd name="T8" fmla="*/ 97 w 97"/>
                <a:gd name="T9" fmla="*/ 43 h 62"/>
                <a:gd name="T10" fmla="*/ 97 w 97"/>
                <a:gd name="T11" fmla="*/ 36 h 62"/>
                <a:gd name="T12" fmla="*/ 91 w 97"/>
                <a:gd name="T13" fmla="*/ 28 h 62"/>
                <a:gd name="T14" fmla="*/ 75 w 97"/>
                <a:gd name="T15" fmla="*/ 22 h 62"/>
                <a:gd name="T16" fmla="*/ 58 w 97"/>
                <a:gd name="T17" fmla="*/ 0 h 62"/>
                <a:gd name="T18" fmla="*/ 34 w 97"/>
                <a:gd name="T19" fmla="*/ 8 h 62"/>
                <a:gd name="T20" fmla="*/ 21 w 97"/>
                <a:gd name="T21" fmla="*/ 4 h 62"/>
                <a:gd name="T22" fmla="*/ 6 w 97"/>
                <a:gd name="T23" fmla="*/ 14 h 62"/>
                <a:gd name="T24" fmla="*/ 44 w 97"/>
                <a:gd name="T25" fmla="*/ 14 h 62"/>
                <a:gd name="T26" fmla="*/ 54 w 97"/>
                <a:gd name="T27" fmla="*/ 8 h 62"/>
                <a:gd name="T28" fmla="*/ 62 w 97"/>
                <a:gd name="T29" fmla="*/ 22 h 62"/>
                <a:gd name="T30" fmla="*/ 54 w 97"/>
                <a:gd name="T31" fmla="*/ 28 h 62"/>
                <a:gd name="T32" fmla="*/ 44 w 97"/>
                <a:gd name="T3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62">
                  <a:moveTo>
                    <a:pt x="6" y="14"/>
                  </a:moveTo>
                  <a:cubicBezTo>
                    <a:pt x="6" y="16"/>
                    <a:pt x="6" y="16"/>
                    <a:pt x="6" y="16"/>
                  </a:cubicBezTo>
                  <a:cubicBezTo>
                    <a:pt x="0" y="34"/>
                    <a:pt x="0" y="34"/>
                    <a:pt x="0" y="34"/>
                  </a:cubicBezTo>
                  <a:cubicBezTo>
                    <a:pt x="91" y="62"/>
                    <a:pt x="91" y="62"/>
                    <a:pt x="91" y="62"/>
                  </a:cubicBezTo>
                  <a:cubicBezTo>
                    <a:pt x="97" y="43"/>
                    <a:pt x="97" y="43"/>
                    <a:pt x="97" y="43"/>
                  </a:cubicBezTo>
                  <a:cubicBezTo>
                    <a:pt x="97" y="36"/>
                    <a:pt x="97" y="36"/>
                    <a:pt x="97" y="36"/>
                  </a:cubicBezTo>
                  <a:cubicBezTo>
                    <a:pt x="97" y="34"/>
                    <a:pt x="97" y="28"/>
                    <a:pt x="91" y="28"/>
                  </a:cubicBezTo>
                  <a:cubicBezTo>
                    <a:pt x="75" y="22"/>
                    <a:pt x="75" y="22"/>
                    <a:pt x="75" y="22"/>
                  </a:cubicBezTo>
                  <a:cubicBezTo>
                    <a:pt x="77" y="14"/>
                    <a:pt x="66" y="0"/>
                    <a:pt x="58" y="0"/>
                  </a:cubicBezTo>
                  <a:cubicBezTo>
                    <a:pt x="54" y="0"/>
                    <a:pt x="37" y="0"/>
                    <a:pt x="34" y="8"/>
                  </a:cubicBezTo>
                  <a:cubicBezTo>
                    <a:pt x="21" y="4"/>
                    <a:pt x="21" y="4"/>
                    <a:pt x="21" y="4"/>
                  </a:cubicBezTo>
                  <a:cubicBezTo>
                    <a:pt x="12" y="0"/>
                    <a:pt x="9" y="4"/>
                    <a:pt x="6" y="14"/>
                  </a:cubicBezTo>
                  <a:close/>
                  <a:moveTo>
                    <a:pt x="44" y="14"/>
                  </a:moveTo>
                  <a:cubicBezTo>
                    <a:pt x="54" y="8"/>
                    <a:pt x="54" y="8"/>
                    <a:pt x="54" y="8"/>
                  </a:cubicBezTo>
                  <a:cubicBezTo>
                    <a:pt x="62" y="14"/>
                    <a:pt x="62" y="14"/>
                    <a:pt x="62" y="22"/>
                  </a:cubicBezTo>
                  <a:cubicBezTo>
                    <a:pt x="54" y="28"/>
                    <a:pt x="54" y="28"/>
                    <a:pt x="54" y="28"/>
                  </a:cubicBezTo>
                  <a:cubicBezTo>
                    <a:pt x="44" y="22"/>
                    <a:pt x="44" y="22"/>
                    <a:pt x="4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2">
              <a:extLst>
                <a:ext uri="{FF2B5EF4-FFF2-40B4-BE49-F238E27FC236}">
                  <a16:creationId xmlns:a16="http://schemas.microsoft.com/office/drawing/2014/main" xmlns="" id="{4AAA909B-6F65-456D-A47D-B9C71B1A955C}"/>
                </a:ext>
              </a:extLst>
            </p:cNvPr>
            <p:cNvSpPr>
              <a:spLocks noEditPoints="1"/>
            </p:cNvSpPr>
            <p:nvPr/>
          </p:nvSpPr>
          <p:spPr bwMode="auto">
            <a:xfrm>
              <a:off x="3565" y="724"/>
              <a:ext cx="273" cy="288"/>
            </a:xfrm>
            <a:custGeom>
              <a:avLst/>
              <a:gdLst>
                <a:gd name="T0" fmla="*/ 78 w 178"/>
                <a:gd name="T1" fmla="*/ 187 h 187"/>
                <a:gd name="T2" fmla="*/ 77 w 178"/>
                <a:gd name="T3" fmla="*/ 187 h 187"/>
                <a:gd name="T4" fmla="*/ 3 w 178"/>
                <a:gd name="T5" fmla="*/ 159 h 187"/>
                <a:gd name="T6" fmla="*/ 3 w 178"/>
                <a:gd name="T7" fmla="*/ 154 h 187"/>
                <a:gd name="T8" fmla="*/ 3 w 178"/>
                <a:gd name="T9" fmla="*/ 152 h 187"/>
                <a:gd name="T10" fmla="*/ 41 w 178"/>
                <a:gd name="T11" fmla="*/ 0 h 187"/>
                <a:gd name="T12" fmla="*/ 51 w 178"/>
                <a:gd name="T13" fmla="*/ 0 h 187"/>
                <a:gd name="T14" fmla="*/ 52 w 178"/>
                <a:gd name="T15" fmla="*/ 0 h 187"/>
                <a:gd name="T16" fmla="*/ 56 w 178"/>
                <a:gd name="T17" fmla="*/ 0 h 187"/>
                <a:gd name="T18" fmla="*/ 54 w 178"/>
                <a:gd name="T19" fmla="*/ 9 h 187"/>
                <a:gd name="T20" fmla="*/ 168 w 178"/>
                <a:gd name="T21" fmla="*/ 39 h 187"/>
                <a:gd name="T22" fmla="*/ 169 w 178"/>
                <a:gd name="T23" fmla="*/ 28 h 187"/>
                <a:gd name="T24" fmla="*/ 174 w 178"/>
                <a:gd name="T25" fmla="*/ 28 h 187"/>
                <a:gd name="T26" fmla="*/ 178 w 178"/>
                <a:gd name="T27" fmla="*/ 39 h 187"/>
                <a:gd name="T28" fmla="*/ 151 w 178"/>
                <a:gd name="T29" fmla="*/ 140 h 187"/>
                <a:gd name="T30" fmla="*/ 143 w 178"/>
                <a:gd name="T31" fmla="*/ 140 h 187"/>
                <a:gd name="T32" fmla="*/ 143 w 178"/>
                <a:gd name="T33" fmla="*/ 140 h 187"/>
                <a:gd name="T34" fmla="*/ 120 w 178"/>
                <a:gd name="T35" fmla="*/ 137 h 187"/>
                <a:gd name="T36" fmla="*/ 110 w 178"/>
                <a:gd name="T37" fmla="*/ 137 h 187"/>
                <a:gd name="T38" fmla="*/ 97 w 178"/>
                <a:gd name="T39" fmla="*/ 145 h 187"/>
                <a:gd name="T40" fmla="*/ 87 w 178"/>
                <a:gd name="T41" fmla="*/ 173 h 187"/>
                <a:gd name="T42" fmla="*/ 78 w 178"/>
                <a:gd name="T43" fmla="*/ 187 h 187"/>
                <a:gd name="T44" fmla="*/ 100 w 178"/>
                <a:gd name="T45" fmla="*/ 104 h 187"/>
                <a:gd name="T46" fmla="*/ 128 w 178"/>
                <a:gd name="T47" fmla="*/ 106 h 187"/>
                <a:gd name="T48" fmla="*/ 132 w 178"/>
                <a:gd name="T49" fmla="*/ 79 h 187"/>
                <a:gd name="T50" fmla="*/ 110 w 178"/>
                <a:gd name="T51" fmla="*/ 74 h 187"/>
                <a:gd name="T52" fmla="*/ 120 w 178"/>
                <a:gd name="T53" fmla="*/ 49 h 187"/>
                <a:gd name="T54" fmla="*/ 87 w 178"/>
                <a:gd name="T55" fmla="*/ 39 h 187"/>
                <a:gd name="T56" fmla="*/ 84 w 178"/>
                <a:gd name="T57" fmla="*/ 65 h 187"/>
                <a:gd name="T58" fmla="*/ 54 w 178"/>
                <a:gd name="T59" fmla="*/ 56 h 187"/>
                <a:gd name="T60" fmla="*/ 51 w 178"/>
                <a:gd name="T61" fmla="*/ 88 h 187"/>
                <a:gd name="T62" fmla="*/ 72 w 178"/>
                <a:gd name="T63" fmla="*/ 91 h 187"/>
                <a:gd name="T64" fmla="*/ 66 w 178"/>
                <a:gd name="T65" fmla="*/ 117 h 187"/>
                <a:gd name="T66" fmla="*/ 98 w 178"/>
                <a:gd name="T67" fmla="*/ 131 h 187"/>
                <a:gd name="T68" fmla="*/ 100 w 178"/>
                <a:gd name="T69"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87">
                  <a:moveTo>
                    <a:pt x="78" y="187"/>
                  </a:moveTo>
                  <a:cubicBezTo>
                    <a:pt x="78" y="187"/>
                    <a:pt x="78" y="187"/>
                    <a:pt x="77" y="187"/>
                  </a:cubicBezTo>
                  <a:cubicBezTo>
                    <a:pt x="3" y="159"/>
                    <a:pt x="3" y="159"/>
                    <a:pt x="3" y="159"/>
                  </a:cubicBezTo>
                  <a:cubicBezTo>
                    <a:pt x="3" y="154"/>
                    <a:pt x="3" y="154"/>
                    <a:pt x="3" y="154"/>
                  </a:cubicBezTo>
                  <a:cubicBezTo>
                    <a:pt x="3" y="154"/>
                    <a:pt x="0" y="154"/>
                    <a:pt x="3" y="152"/>
                  </a:cubicBezTo>
                  <a:cubicBezTo>
                    <a:pt x="41" y="0"/>
                    <a:pt x="41" y="0"/>
                    <a:pt x="41" y="0"/>
                  </a:cubicBezTo>
                  <a:cubicBezTo>
                    <a:pt x="51" y="0"/>
                    <a:pt x="51" y="0"/>
                    <a:pt x="51" y="0"/>
                  </a:cubicBezTo>
                  <a:cubicBezTo>
                    <a:pt x="51" y="0"/>
                    <a:pt x="51" y="0"/>
                    <a:pt x="52" y="0"/>
                  </a:cubicBezTo>
                  <a:cubicBezTo>
                    <a:pt x="56" y="0"/>
                    <a:pt x="56" y="0"/>
                    <a:pt x="56" y="0"/>
                  </a:cubicBezTo>
                  <a:cubicBezTo>
                    <a:pt x="54" y="9"/>
                    <a:pt x="54" y="9"/>
                    <a:pt x="54" y="9"/>
                  </a:cubicBezTo>
                  <a:cubicBezTo>
                    <a:pt x="168" y="39"/>
                    <a:pt x="168" y="39"/>
                    <a:pt x="168" y="39"/>
                  </a:cubicBezTo>
                  <a:cubicBezTo>
                    <a:pt x="169" y="28"/>
                    <a:pt x="169" y="28"/>
                    <a:pt x="169" y="28"/>
                  </a:cubicBezTo>
                  <a:cubicBezTo>
                    <a:pt x="174" y="28"/>
                    <a:pt x="174" y="28"/>
                    <a:pt x="174" y="28"/>
                  </a:cubicBezTo>
                  <a:cubicBezTo>
                    <a:pt x="177" y="28"/>
                    <a:pt x="178" y="31"/>
                    <a:pt x="178" y="39"/>
                  </a:cubicBezTo>
                  <a:cubicBezTo>
                    <a:pt x="151" y="140"/>
                    <a:pt x="151" y="140"/>
                    <a:pt x="151" y="140"/>
                  </a:cubicBezTo>
                  <a:cubicBezTo>
                    <a:pt x="151" y="140"/>
                    <a:pt x="146" y="140"/>
                    <a:pt x="143" y="140"/>
                  </a:cubicBezTo>
                  <a:cubicBezTo>
                    <a:pt x="143" y="140"/>
                    <a:pt x="143" y="140"/>
                    <a:pt x="143" y="140"/>
                  </a:cubicBezTo>
                  <a:cubicBezTo>
                    <a:pt x="120" y="137"/>
                    <a:pt x="120" y="137"/>
                    <a:pt x="120" y="137"/>
                  </a:cubicBezTo>
                  <a:cubicBezTo>
                    <a:pt x="110" y="137"/>
                    <a:pt x="110" y="137"/>
                    <a:pt x="110" y="137"/>
                  </a:cubicBezTo>
                  <a:cubicBezTo>
                    <a:pt x="100" y="137"/>
                    <a:pt x="98" y="140"/>
                    <a:pt x="97" y="145"/>
                  </a:cubicBezTo>
                  <a:cubicBezTo>
                    <a:pt x="87" y="173"/>
                    <a:pt x="87" y="173"/>
                    <a:pt x="87" y="173"/>
                  </a:cubicBezTo>
                  <a:cubicBezTo>
                    <a:pt x="87" y="177"/>
                    <a:pt x="84" y="187"/>
                    <a:pt x="78" y="187"/>
                  </a:cubicBezTo>
                  <a:close/>
                  <a:moveTo>
                    <a:pt x="100" y="104"/>
                  </a:moveTo>
                  <a:cubicBezTo>
                    <a:pt x="128" y="106"/>
                    <a:pt x="128" y="106"/>
                    <a:pt x="128" y="106"/>
                  </a:cubicBezTo>
                  <a:cubicBezTo>
                    <a:pt x="132" y="79"/>
                    <a:pt x="132" y="79"/>
                    <a:pt x="132" y="79"/>
                  </a:cubicBezTo>
                  <a:cubicBezTo>
                    <a:pt x="110" y="74"/>
                    <a:pt x="110" y="74"/>
                    <a:pt x="110" y="74"/>
                  </a:cubicBezTo>
                  <a:cubicBezTo>
                    <a:pt x="120" y="49"/>
                    <a:pt x="120" y="49"/>
                    <a:pt x="120" y="49"/>
                  </a:cubicBezTo>
                  <a:cubicBezTo>
                    <a:pt x="87" y="39"/>
                    <a:pt x="87" y="39"/>
                    <a:pt x="87" y="39"/>
                  </a:cubicBezTo>
                  <a:cubicBezTo>
                    <a:pt x="84" y="65"/>
                    <a:pt x="84" y="65"/>
                    <a:pt x="84" y="65"/>
                  </a:cubicBezTo>
                  <a:cubicBezTo>
                    <a:pt x="54" y="56"/>
                    <a:pt x="54" y="56"/>
                    <a:pt x="54" y="56"/>
                  </a:cubicBezTo>
                  <a:cubicBezTo>
                    <a:pt x="51" y="88"/>
                    <a:pt x="51" y="88"/>
                    <a:pt x="51" y="88"/>
                  </a:cubicBezTo>
                  <a:cubicBezTo>
                    <a:pt x="72" y="91"/>
                    <a:pt x="72" y="91"/>
                    <a:pt x="72" y="91"/>
                  </a:cubicBezTo>
                  <a:cubicBezTo>
                    <a:pt x="66" y="117"/>
                    <a:pt x="66" y="117"/>
                    <a:pt x="66" y="117"/>
                  </a:cubicBezTo>
                  <a:cubicBezTo>
                    <a:pt x="98" y="131"/>
                    <a:pt x="98" y="131"/>
                    <a:pt x="98" y="131"/>
                  </a:cubicBezTo>
                  <a:lnTo>
                    <a:pt x="10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3">
              <a:extLst>
                <a:ext uri="{FF2B5EF4-FFF2-40B4-BE49-F238E27FC236}">
                  <a16:creationId xmlns:a16="http://schemas.microsoft.com/office/drawing/2014/main" xmlns="" id="{25432049-C697-4168-89FB-8FB38D47E342}"/>
                </a:ext>
              </a:extLst>
            </p:cNvPr>
            <p:cNvSpPr>
              <a:spLocks noEditPoints="1"/>
            </p:cNvSpPr>
            <p:nvPr/>
          </p:nvSpPr>
          <p:spPr bwMode="auto">
            <a:xfrm>
              <a:off x="3512" y="672"/>
              <a:ext cx="382" cy="403"/>
            </a:xfrm>
            <a:custGeom>
              <a:avLst/>
              <a:gdLst>
                <a:gd name="T0" fmla="*/ 49 w 248"/>
                <a:gd name="T1" fmla="*/ 22 h 262"/>
                <a:gd name="T2" fmla="*/ 0 w 248"/>
                <a:gd name="T3" fmla="*/ 193 h 262"/>
                <a:gd name="T4" fmla="*/ 20 w 248"/>
                <a:gd name="T5" fmla="*/ 221 h 262"/>
                <a:gd name="T6" fmla="*/ 166 w 248"/>
                <a:gd name="T7" fmla="*/ 258 h 262"/>
                <a:gd name="T8" fmla="*/ 191 w 248"/>
                <a:gd name="T9" fmla="*/ 245 h 262"/>
                <a:gd name="T10" fmla="*/ 237 w 248"/>
                <a:gd name="T11" fmla="*/ 73 h 262"/>
                <a:gd name="T12" fmla="*/ 223 w 248"/>
                <a:gd name="T13" fmla="*/ 46 h 262"/>
                <a:gd name="T14" fmla="*/ 208 w 248"/>
                <a:gd name="T15" fmla="*/ 43 h 262"/>
                <a:gd name="T16" fmla="*/ 203 w 248"/>
                <a:gd name="T17" fmla="*/ 51 h 262"/>
                <a:gd name="T18" fmla="*/ 211 w 248"/>
                <a:gd name="T19" fmla="*/ 54 h 262"/>
                <a:gd name="T20" fmla="*/ 223 w 248"/>
                <a:gd name="T21" fmla="*/ 73 h 262"/>
                <a:gd name="T22" fmla="*/ 191 w 248"/>
                <a:gd name="T23" fmla="*/ 174 h 262"/>
                <a:gd name="T24" fmla="*/ 175 w 248"/>
                <a:gd name="T25" fmla="*/ 186 h 262"/>
                <a:gd name="T26" fmla="*/ 144 w 248"/>
                <a:gd name="T27" fmla="*/ 179 h 262"/>
                <a:gd name="T28" fmla="*/ 134 w 248"/>
                <a:gd name="T29" fmla="*/ 184 h 262"/>
                <a:gd name="T30" fmla="*/ 132 w 248"/>
                <a:gd name="T31" fmla="*/ 221 h 262"/>
                <a:gd name="T32" fmla="*/ 109 w 248"/>
                <a:gd name="T33" fmla="*/ 226 h 262"/>
                <a:gd name="T34" fmla="*/ 37 w 248"/>
                <a:gd name="T35" fmla="*/ 207 h 262"/>
                <a:gd name="T36" fmla="*/ 27 w 248"/>
                <a:gd name="T37" fmla="*/ 184 h 262"/>
                <a:gd name="T38" fmla="*/ 65 w 248"/>
                <a:gd name="T39" fmla="*/ 34 h 262"/>
                <a:gd name="T40" fmla="*/ 88 w 248"/>
                <a:gd name="T41" fmla="*/ 22 h 262"/>
                <a:gd name="T42" fmla="*/ 95 w 248"/>
                <a:gd name="T43" fmla="*/ 22 h 262"/>
                <a:gd name="T44" fmla="*/ 100 w 248"/>
                <a:gd name="T45" fmla="*/ 22 h 262"/>
                <a:gd name="T46" fmla="*/ 100 w 248"/>
                <a:gd name="T47" fmla="*/ 14 h 262"/>
                <a:gd name="T48" fmla="*/ 75 w 248"/>
                <a:gd name="T49" fmla="*/ 4 h 262"/>
                <a:gd name="T50" fmla="*/ 49 w 248"/>
                <a:gd name="T51" fmla="*/ 22 h 262"/>
                <a:gd name="T52" fmla="*/ 127 w 248"/>
                <a:gd name="T53" fmla="*/ 226 h 262"/>
                <a:gd name="T54" fmla="*/ 134 w 248"/>
                <a:gd name="T55" fmla="*/ 207 h 262"/>
                <a:gd name="T56" fmla="*/ 137 w 248"/>
                <a:gd name="T57" fmla="*/ 193 h 262"/>
                <a:gd name="T58" fmla="*/ 154 w 248"/>
                <a:gd name="T59" fmla="*/ 186 h 262"/>
                <a:gd name="T60" fmla="*/ 162 w 248"/>
                <a:gd name="T61" fmla="*/ 188 h 262"/>
                <a:gd name="T62" fmla="*/ 191 w 248"/>
                <a:gd name="T63" fmla="*/ 186 h 262"/>
                <a:gd name="T64" fmla="*/ 166 w 248"/>
                <a:gd name="T65" fmla="*/ 203 h 262"/>
                <a:gd name="T66" fmla="*/ 144 w 248"/>
                <a:gd name="T67" fmla="*/ 221 h 262"/>
                <a:gd name="T68" fmla="*/ 127 w 248"/>
                <a:gd name="T69" fmla="*/ 2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8" h="262">
                  <a:moveTo>
                    <a:pt x="49" y="22"/>
                  </a:moveTo>
                  <a:cubicBezTo>
                    <a:pt x="0" y="193"/>
                    <a:pt x="0" y="193"/>
                    <a:pt x="0" y="193"/>
                  </a:cubicBezTo>
                  <a:cubicBezTo>
                    <a:pt x="0" y="207"/>
                    <a:pt x="6" y="221"/>
                    <a:pt x="20" y="221"/>
                  </a:cubicBezTo>
                  <a:cubicBezTo>
                    <a:pt x="166" y="258"/>
                    <a:pt x="166" y="258"/>
                    <a:pt x="166" y="258"/>
                  </a:cubicBezTo>
                  <a:cubicBezTo>
                    <a:pt x="177" y="262"/>
                    <a:pt x="191" y="258"/>
                    <a:pt x="191" y="245"/>
                  </a:cubicBezTo>
                  <a:cubicBezTo>
                    <a:pt x="237" y="73"/>
                    <a:pt x="237" y="73"/>
                    <a:pt x="237" y="73"/>
                  </a:cubicBezTo>
                  <a:cubicBezTo>
                    <a:pt x="248" y="62"/>
                    <a:pt x="234" y="46"/>
                    <a:pt x="223" y="46"/>
                  </a:cubicBezTo>
                  <a:cubicBezTo>
                    <a:pt x="208" y="43"/>
                    <a:pt x="208" y="43"/>
                    <a:pt x="208" y="43"/>
                  </a:cubicBezTo>
                  <a:cubicBezTo>
                    <a:pt x="203" y="51"/>
                    <a:pt x="203" y="51"/>
                    <a:pt x="203" y="51"/>
                  </a:cubicBezTo>
                  <a:cubicBezTo>
                    <a:pt x="211" y="54"/>
                    <a:pt x="211" y="54"/>
                    <a:pt x="211" y="54"/>
                  </a:cubicBezTo>
                  <a:cubicBezTo>
                    <a:pt x="217" y="54"/>
                    <a:pt x="223" y="62"/>
                    <a:pt x="223" y="73"/>
                  </a:cubicBezTo>
                  <a:cubicBezTo>
                    <a:pt x="191" y="174"/>
                    <a:pt x="191" y="174"/>
                    <a:pt x="191" y="174"/>
                  </a:cubicBezTo>
                  <a:cubicBezTo>
                    <a:pt x="191" y="184"/>
                    <a:pt x="185" y="186"/>
                    <a:pt x="175" y="186"/>
                  </a:cubicBezTo>
                  <a:cubicBezTo>
                    <a:pt x="144" y="179"/>
                    <a:pt x="144" y="179"/>
                    <a:pt x="144" y="179"/>
                  </a:cubicBezTo>
                  <a:cubicBezTo>
                    <a:pt x="144" y="179"/>
                    <a:pt x="137" y="179"/>
                    <a:pt x="134" y="184"/>
                  </a:cubicBezTo>
                  <a:cubicBezTo>
                    <a:pt x="132" y="221"/>
                    <a:pt x="132" y="221"/>
                    <a:pt x="132" y="221"/>
                  </a:cubicBezTo>
                  <a:cubicBezTo>
                    <a:pt x="131" y="221"/>
                    <a:pt x="121" y="226"/>
                    <a:pt x="109" y="226"/>
                  </a:cubicBezTo>
                  <a:cubicBezTo>
                    <a:pt x="37" y="207"/>
                    <a:pt x="37" y="207"/>
                    <a:pt x="37" y="207"/>
                  </a:cubicBezTo>
                  <a:cubicBezTo>
                    <a:pt x="27" y="203"/>
                    <a:pt x="20" y="193"/>
                    <a:pt x="27" y="184"/>
                  </a:cubicBezTo>
                  <a:cubicBezTo>
                    <a:pt x="65" y="34"/>
                    <a:pt x="65" y="34"/>
                    <a:pt x="65" y="34"/>
                  </a:cubicBezTo>
                  <a:cubicBezTo>
                    <a:pt x="67" y="22"/>
                    <a:pt x="75" y="16"/>
                    <a:pt x="88" y="22"/>
                  </a:cubicBezTo>
                  <a:cubicBezTo>
                    <a:pt x="95" y="22"/>
                    <a:pt x="95" y="22"/>
                    <a:pt x="95" y="22"/>
                  </a:cubicBezTo>
                  <a:cubicBezTo>
                    <a:pt x="100" y="22"/>
                    <a:pt x="100" y="22"/>
                    <a:pt x="100" y="22"/>
                  </a:cubicBezTo>
                  <a:cubicBezTo>
                    <a:pt x="100" y="14"/>
                    <a:pt x="100" y="14"/>
                    <a:pt x="100" y="14"/>
                  </a:cubicBezTo>
                  <a:cubicBezTo>
                    <a:pt x="75" y="4"/>
                    <a:pt x="75" y="4"/>
                    <a:pt x="75" y="4"/>
                  </a:cubicBezTo>
                  <a:cubicBezTo>
                    <a:pt x="65" y="0"/>
                    <a:pt x="54" y="8"/>
                    <a:pt x="49" y="22"/>
                  </a:cubicBezTo>
                  <a:close/>
                  <a:moveTo>
                    <a:pt x="127" y="226"/>
                  </a:moveTo>
                  <a:cubicBezTo>
                    <a:pt x="127" y="221"/>
                    <a:pt x="132" y="221"/>
                    <a:pt x="134" y="207"/>
                  </a:cubicBezTo>
                  <a:cubicBezTo>
                    <a:pt x="137" y="193"/>
                    <a:pt x="137" y="193"/>
                    <a:pt x="137" y="193"/>
                  </a:cubicBezTo>
                  <a:cubicBezTo>
                    <a:pt x="143" y="188"/>
                    <a:pt x="144" y="184"/>
                    <a:pt x="154" y="186"/>
                  </a:cubicBezTo>
                  <a:cubicBezTo>
                    <a:pt x="162" y="188"/>
                    <a:pt x="162" y="188"/>
                    <a:pt x="162" y="188"/>
                  </a:cubicBezTo>
                  <a:cubicBezTo>
                    <a:pt x="177" y="193"/>
                    <a:pt x="191" y="186"/>
                    <a:pt x="191" y="186"/>
                  </a:cubicBezTo>
                  <a:cubicBezTo>
                    <a:pt x="191" y="186"/>
                    <a:pt x="177" y="200"/>
                    <a:pt x="166" y="203"/>
                  </a:cubicBezTo>
                  <a:cubicBezTo>
                    <a:pt x="144" y="221"/>
                    <a:pt x="144" y="221"/>
                    <a:pt x="144" y="221"/>
                  </a:cubicBezTo>
                  <a:cubicBezTo>
                    <a:pt x="134" y="221"/>
                    <a:pt x="127" y="226"/>
                    <a:pt x="127"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4">
              <a:extLst>
                <a:ext uri="{FF2B5EF4-FFF2-40B4-BE49-F238E27FC236}">
                  <a16:creationId xmlns:a16="http://schemas.microsoft.com/office/drawing/2014/main" xmlns="" id="{C72820DE-CEB0-4F8F-BE40-31AF1C0C7D5D}"/>
                </a:ext>
              </a:extLst>
            </p:cNvPr>
            <p:cNvSpPr>
              <a:spLocks noEditPoints="1"/>
            </p:cNvSpPr>
            <p:nvPr/>
          </p:nvSpPr>
          <p:spPr bwMode="auto">
            <a:xfrm>
              <a:off x="3666" y="672"/>
              <a:ext cx="149" cy="95"/>
            </a:xfrm>
            <a:custGeom>
              <a:avLst/>
              <a:gdLst>
                <a:gd name="T0" fmla="*/ 6 w 97"/>
                <a:gd name="T1" fmla="*/ 14 h 62"/>
                <a:gd name="T2" fmla="*/ 6 w 97"/>
                <a:gd name="T3" fmla="*/ 16 h 62"/>
                <a:gd name="T4" fmla="*/ 0 w 97"/>
                <a:gd name="T5" fmla="*/ 34 h 62"/>
                <a:gd name="T6" fmla="*/ 91 w 97"/>
                <a:gd name="T7" fmla="*/ 62 h 62"/>
                <a:gd name="T8" fmla="*/ 97 w 97"/>
                <a:gd name="T9" fmla="*/ 43 h 62"/>
                <a:gd name="T10" fmla="*/ 97 w 97"/>
                <a:gd name="T11" fmla="*/ 36 h 62"/>
                <a:gd name="T12" fmla="*/ 91 w 97"/>
                <a:gd name="T13" fmla="*/ 28 h 62"/>
                <a:gd name="T14" fmla="*/ 75 w 97"/>
                <a:gd name="T15" fmla="*/ 22 h 62"/>
                <a:gd name="T16" fmla="*/ 58 w 97"/>
                <a:gd name="T17" fmla="*/ 0 h 62"/>
                <a:gd name="T18" fmla="*/ 34 w 97"/>
                <a:gd name="T19" fmla="*/ 8 h 62"/>
                <a:gd name="T20" fmla="*/ 21 w 97"/>
                <a:gd name="T21" fmla="*/ 4 h 62"/>
                <a:gd name="T22" fmla="*/ 6 w 97"/>
                <a:gd name="T23" fmla="*/ 14 h 62"/>
                <a:gd name="T24" fmla="*/ 44 w 97"/>
                <a:gd name="T25" fmla="*/ 14 h 62"/>
                <a:gd name="T26" fmla="*/ 54 w 97"/>
                <a:gd name="T27" fmla="*/ 8 h 62"/>
                <a:gd name="T28" fmla="*/ 62 w 97"/>
                <a:gd name="T29" fmla="*/ 22 h 62"/>
                <a:gd name="T30" fmla="*/ 54 w 97"/>
                <a:gd name="T31" fmla="*/ 28 h 62"/>
                <a:gd name="T32" fmla="*/ 44 w 97"/>
                <a:gd name="T3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62">
                  <a:moveTo>
                    <a:pt x="6" y="14"/>
                  </a:moveTo>
                  <a:cubicBezTo>
                    <a:pt x="6" y="16"/>
                    <a:pt x="6" y="16"/>
                    <a:pt x="6" y="16"/>
                  </a:cubicBezTo>
                  <a:cubicBezTo>
                    <a:pt x="0" y="34"/>
                    <a:pt x="0" y="34"/>
                    <a:pt x="0" y="34"/>
                  </a:cubicBezTo>
                  <a:cubicBezTo>
                    <a:pt x="91" y="62"/>
                    <a:pt x="91" y="62"/>
                    <a:pt x="91" y="62"/>
                  </a:cubicBezTo>
                  <a:cubicBezTo>
                    <a:pt x="97" y="43"/>
                    <a:pt x="97" y="43"/>
                    <a:pt x="97" y="43"/>
                  </a:cubicBezTo>
                  <a:cubicBezTo>
                    <a:pt x="97" y="36"/>
                    <a:pt x="97" y="36"/>
                    <a:pt x="97" y="36"/>
                  </a:cubicBezTo>
                  <a:cubicBezTo>
                    <a:pt x="97" y="34"/>
                    <a:pt x="97" y="28"/>
                    <a:pt x="91" y="28"/>
                  </a:cubicBezTo>
                  <a:cubicBezTo>
                    <a:pt x="75" y="22"/>
                    <a:pt x="75" y="22"/>
                    <a:pt x="75" y="22"/>
                  </a:cubicBezTo>
                  <a:cubicBezTo>
                    <a:pt x="77" y="14"/>
                    <a:pt x="66" y="0"/>
                    <a:pt x="58" y="0"/>
                  </a:cubicBezTo>
                  <a:cubicBezTo>
                    <a:pt x="54" y="0"/>
                    <a:pt x="37" y="0"/>
                    <a:pt x="34" y="8"/>
                  </a:cubicBezTo>
                  <a:cubicBezTo>
                    <a:pt x="21" y="4"/>
                    <a:pt x="21" y="4"/>
                    <a:pt x="21" y="4"/>
                  </a:cubicBezTo>
                  <a:cubicBezTo>
                    <a:pt x="12" y="0"/>
                    <a:pt x="9" y="4"/>
                    <a:pt x="6" y="14"/>
                  </a:cubicBezTo>
                  <a:close/>
                  <a:moveTo>
                    <a:pt x="44" y="14"/>
                  </a:moveTo>
                  <a:cubicBezTo>
                    <a:pt x="54" y="8"/>
                    <a:pt x="54" y="8"/>
                    <a:pt x="54" y="8"/>
                  </a:cubicBezTo>
                  <a:cubicBezTo>
                    <a:pt x="62" y="14"/>
                    <a:pt x="62" y="14"/>
                    <a:pt x="62" y="22"/>
                  </a:cubicBezTo>
                  <a:cubicBezTo>
                    <a:pt x="54" y="28"/>
                    <a:pt x="54" y="28"/>
                    <a:pt x="54" y="28"/>
                  </a:cubicBezTo>
                  <a:cubicBezTo>
                    <a:pt x="44" y="22"/>
                    <a:pt x="44" y="22"/>
                    <a:pt x="4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5">
              <a:extLst>
                <a:ext uri="{FF2B5EF4-FFF2-40B4-BE49-F238E27FC236}">
                  <a16:creationId xmlns:a16="http://schemas.microsoft.com/office/drawing/2014/main" xmlns="" id="{44E2F268-2422-4E03-A041-B2E6EFD1D605}"/>
                </a:ext>
              </a:extLst>
            </p:cNvPr>
            <p:cNvSpPr>
              <a:spLocks noEditPoints="1"/>
            </p:cNvSpPr>
            <p:nvPr/>
          </p:nvSpPr>
          <p:spPr bwMode="auto">
            <a:xfrm>
              <a:off x="3565" y="724"/>
              <a:ext cx="273" cy="288"/>
            </a:xfrm>
            <a:custGeom>
              <a:avLst/>
              <a:gdLst>
                <a:gd name="T0" fmla="*/ 78 w 178"/>
                <a:gd name="T1" fmla="*/ 187 h 187"/>
                <a:gd name="T2" fmla="*/ 77 w 178"/>
                <a:gd name="T3" fmla="*/ 187 h 187"/>
                <a:gd name="T4" fmla="*/ 3 w 178"/>
                <a:gd name="T5" fmla="*/ 159 h 187"/>
                <a:gd name="T6" fmla="*/ 3 w 178"/>
                <a:gd name="T7" fmla="*/ 154 h 187"/>
                <a:gd name="T8" fmla="*/ 3 w 178"/>
                <a:gd name="T9" fmla="*/ 152 h 187"/>
                <a:gd name="T10" fmla="*/ 41 w 178"/>
                <a:gd name="T11" fmla="*/ 0 h 187"/>
                <a:gd name="T12" fmla="*/ 51 w 178"/>
                <a:gd name="T13" fmla="*/ 0 h 187"/>
                <a:gd name="T14" fmla="*/ 52 w 178"/>
                <a:gd name="T15" fmla="*/ 0 h 187"/>
                <a:gd name="T16" fmla="*/ 56 w 178"/>
                <a:gd name="T17" fmla="*/ 0 h 187"/>
                <a:gd name="T18" fmla="*/ 54 w 178"/>
                <a:gd name="T19" fmla="*/ 9 h 187"/>
                <a:gd name="T20" fmla="*/ 168 w 178"/>
                <a:gd name="T21" fmla="*/ 39 h 187"/>
                <a:gd name="T22" fmla="*/ 169 w 178"/>
                <a:gd name="T23" fmla="*/ 28 h 187"/>
                <a:gd name="T24" fmla="*/ 174 w 178"/>
                <a:gd name="T25" fmla="*/ 28 h 187"/>
                <a:gd name="T26" fmla="*/ 178 w 178"/>
                <a:gd name="T27" fmla="*/ 39 h 187"/>
                <a:gd name="T28" fmla="*/ 151 w 178"/>
                <a:gd name="T29" fmla="*/ 140 h 187"/>
                <a:gd name="T30" fmla="*/ 143 w 178"/>
                <a:gd name="T31" fmla="*/ 140 h 187"/>
                <a:gd name="T32" fmla="*/ 143 w 178"/>
                <a:gd name="T33" fmla="*/ 140 h 187"/>
                <a:gd name="T34" fmla="*/ 120 w 178"/>
                <a:gd name="T35" fmla="*/ 137 h 187"/>
                <a:gd name="T36" fmla="*/ 110 w 178"/>
                <a:gd name="T37" fmla="*/ 137 h 187"/>
                <a:gd name="T38" fmla="*/ 97 w 178"/>
                <a:gd name="T39" fmla="*/ 145 h 187"/>
                <a:gd name="T40" fmla="*/ 87 w 178"/>
                <a:gd name="T41" fmla="*/ 173 h 187"/>
                <a:gd name="T42" fmla="*/ 78 w 178"/>
                <a:gd name="T43" fmla="*/ 187 h 187"/>
                <a:gd name="T44" fmla="*/ 100 w 178"/>
                <a:gd name="T45" fmla="*/ 104 h 187"/>
                <a:gd name="T46" fmla="*/ 128 w 178"/>
                <a:gd name="T47" fmla="*/ 106 h 187"/>
                <a:gd name="T48" fmla="*/ 132 w 178"/>
                <a:gd name="T49" fmla="*/ 79 h 187"/>
                <a:gd name="T50" fmla="*/ 110 w 178"/>
                <a:gd name="T51" fmla="*/ 74 h 187"/>
                <a:gd name="T52" fmla="*/ 120 w 178"/>
                <a:gd name="T53" fmla="*/ 49 h 187"/>
                <a:gd name="T54" fmla="*/ 87 w 178"/>
                <a:gd name="T55" fmla="*/ 39 h 187"/>
                <a:gd name="T56" fmla="*/ 84 w 178"/>
                <a:gd name="T57" fmla="*/ 65 h 187"/>
                <a:gd name="T58" fmla="*/ 54 w 178"/>
                <a:gd name="T59" fmla="*/ 56 h 187"/>
                <a:gd name="T60" fmla="*/ 51 w 178"/>
                <a:gd name="T61" fmla="*/ 88 h 187"/>
                <a:gd name="T62" fmla="*/ 72 w 178"/>
                <a:gd name="T63" fmla="*/ 91 h 187"/>
                <a:gd name="T64" fmla="*/ 66 w 178"/>
                <a:gd name="T65" fmla="*/ 117 h 187"/>
                <a:gd name="T66" fmla="*/ 98 w 178"/>
                <a:gd name="T67" fmla="*/ 131 h 187"/>
                <a:gd name="T68" fmla="*/ 100 w 178"/>
                <a:gd name="T69"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87">
                  <a:moveTo>
                    <a:pt x="78" y="187"/>
                  </a:moveTo>
                  <a:cubicBezTo>
                    <a:pt x="78" y="187"/>
                    <a:pt x="78" y="187"/>
                    <a:pt x="77" y="187"/>
                  </a:cubicBezTo>
                  <a:cubicBezTo>
                    <a:pt x="3" y="159"/>
                    <a:pt x="3" y="159"/>
                    <a:pt x="3" y="159"/>
                  </a:cubicBezTo>
                  <a:cubicBezTo>
                    <a:pt x="3" y="154"/>
                    <a:pt x="3" y="154"/>
                    <a:pt x="3" y="154"/>
                  </a:cubicBezTo>
                  <a:cubicBezTo>
                    <a:pt x="3" y="154"/>
                    <a:pt x="0" y="154"/>
                    <a:pt x="3" y="152"/>
                  </a:cubicBezTo>
                  <a:cubicBezTo>
                    <a:pt x="41" y="0"/>
                    <a:pt x="41" y="0"/>
                    <a:pt x="41" y="0"/>
                  </a:cubicBezTo>
                  <a:cubicBezTo>
                    <a:pt x="51" y="0"/>
                    <a:pt x="51" y="0"/>
                    <a:pt x="51" y="0"/>
                  </a:cubicBezTo>
                  <a:cubicBezTo>
                    <a:pt x="51" y="0"/>
                    <a:pt x="51" y="0"/>
                    <a:pt x="52" y="0"/>
                  </a:cubicBezTo>
                  <a:cubicBezTo>
                    <a:pt x="56" y="0"/>
                    <a:pt x="56" y="0"/>
                    <a:pt x="56" y="0"/>
                  </a:cubicBezTo>
                  <a:cubicBezTo>
                    <a:pt x="54" y="9"/>
                    <a:pt x="54" y="9"/>
                    <a:pt x="54" y="9"/>
                  </a:cubicBezTo>
                  <a:cubicBezTo>
                    <a:pt x="168" y="39"/>
                    <a:pt x="168" y="39"/>
                    <a:pt x="168" y="39"/>
                  </a:cubicBezTo>
                  <a:cubicBezTo>
                    <a:pt x="169" y="28"/>
                    <a:pt x="169" y="28"/>
                    <a:pt x="169" y="28"/>
                  </a:cubicBezTo>
                  <a:cubicBezTo>
                    <a:pt x="174" y="28"/>
                    <a:pt x="174" y="28"/>
                    <a:pt x="174" y="28"/>
                  </a:cubicBezTo>
                  <a:cubicBezTo>
                    <a:pt x="177" y="28"/>
                    <a:pt x="178" y="31"/>
                    <a:pt x="178" y="39"/>
                  </a:cubicBezTo>
                  <a:cubicBezTo>
                    <a:pt x="151" y="140"/>
                    <a:pt x="151" y="140"/>
                    <a:pt x="151" y="140"/>
                  </a:cubicBezTo>
                  <a:cubicBezTo>
                    <a:pt x="151" y="140"/>
                    <a:pt x="146" y="140"/>
                    <a:pt x="143" y="140"/>
                  </a:cubicBezTo>
                  <a:cubicBezTo>
                    <a:pt x="143" y="140"/>
                    <a:pt x="143" y="140"/>
                    <a:pt x="143" y="140"/>
                  </a:cubicBezTo>
                  <a:cubicBezTo>
                    <a:pt x="120" y="137"/>
                    <a:pt x="120" y="137"/>
                    <a:pt x="120" y="137"/>
                  </a:cubicBezTo>
                  <a:cubicBezTo>
                    <a:pt x="110" y="137"/>
                    <a:pt x="110" y="137"/>
                    <a:pt x="110" y="137"/>
                  </a:cubicBezTo>
                  <a:cubicBezTo>
                    <a:pt x="100" y="137"/>
                    <a:pt x="98" y="140"/>
                    <a:pt x="97" y="145"/>
                  </a:cubicBezTo>
                  <a:cubicBezTo>
                    <a:pt x="87" y="173"/>
                    <a:pt x="87" y="173"/>
                    <a:pt x="87" y="173"/>
                  </a:cubicBezTo>
                  <a:cubicBezTo>
                    <a:pt x="87" y="177"/>
                    <a:pt x="84" y="187"/>
                    <a:pt x="78" y="187"/>
                  </a:cubicBezTo>
                  <a:close/>
                  <a:moveTo>
                    <a:pt x="100" y="104"/>
                  </a:moveTo>
                  <a:cubicBezTo>
                    <a:pt x="128" y="106"/>
                    <a:pt x="128" y="106"/>
                    <a:pt x="128" y="106"/>
                  </a:cubicBezTo>
                  <a:cubicBezTo>
                    <a:pt x="132" y="79"/>
                    <a:pt x="132" y="79"/>
                    <a:pt x="132" y="79"/>
                  </a:cubicBezTo>
                  <a:cubicBezTo>
                    <a:pt x="110" y="74"/>
                    <a:pt x="110" y="74"/>
                    <a:pt x="110" y="74"/>
                  </a:cubicBezTo>
                  <a:cubicBezTo>
                    <a:pt x="120" y="49"/>
                    <a:pt x="120" y="49"/>
                    <a:pt x="120" y="49"/>
                  </a:cubicBezTo>
                  <a:cubicBezTo>
                    <a:pt x="87" y="39"/>
                    <a:pt x="87" y="39"/>
                    <a:pt x="87" y="39"/>
                  </a:cubicBezTo>
                  <a:cubicBezTo>
                    <a:pt x="84" y="65"/>
                    <a:pt x="84" y="65"/>
                    <a:pt x="84" y="65"/>
                  </a:cubicBezTo>
                  <a:cubicBezTo>
                    <a:pt x="54" y="56"/>
                    <a:pt x="54" y="56"/>
                    <a:pt x="54" y="56"/>
                  </a:cubicBezTo>
                  <a:cubicBezTo>
                    <a:pt x="51" y="88"/>
                    <a:pt x="51" y="88"/>
                    <a:pt x="51" y="88"/>
                  </a:cubicBezTo>
                  <a:cubicBezTo>
                    <a:pt x="72" y="91"/>
                    <a:pt x="72" y="91"/>
                    <a:pt x="72" y="91"/>
                  </a:cubicBezTo>
                  <a:cubicBezTo>
                    <a:pt x="66" y="117"/>
                    <a:pt x="66" y="117"/>
                    <a:pt x="66" y="117"/>
                  </a:cubicBezTo>
                  <a:cubicBezTo>
                    <a:pt x="98" y="131"/>
                    <a:pt x="98" y="131"/>
                    <a:pt x="98" y="131"/>
                  </a:cubicBezTo>
                  <a:lnTo>
                    <a:pt x="10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TextBox 10">
            <a:extLst>
              <a:ext uri="{FF2B5EF4-FFF2-40B4-BE49-F238E27FC236}">
                <a16:creationId xmlns:a16="http://schemas.microsoft.com/office/drawing/2014/main" xmlns="" id="{DD600CF6-D5A4-4FFA-820E-5B7681FF5CFA}"/>
              </a:ext>
            </a:extLst>
          </p:cNvPr>
          <p:cNvSpPr txBox="1">
            <a:spLocks noChangeArrowheads="1"/>
          </p:cNvSpPr>
          <p:nvPr/>
        </p:nvSpPr>
        <p:spPr bwMode="auto">
          <a:xfrm>
            <a:off x="461289" y="3928432"/>
            <a:ext cx="2397862" cy="1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CO" sz="1600" b="1" dirty="0">
                <a:latin typeface="Arial" panose="020B0604020202020204" pitchFamily="34" charset="0"/>
                <a:cs typeface="Arial" panose="020B0604020202020204" pitchFamily="34" charset="0"/>
              </a:rPr>
              <a:t>Alimentación saludable</a:t>
            </a:r>
          </a:p>
          <a:p>
            <a:pPr algn="ctr"/>
            <a:r>
              <a:rPr lang="es-CO" sz="1600" b="1" dirty="0">
                <a:latin typeface="Arial" panose="020B0604020202020204" pitchFamily="34" charset="0"/>
                <a:cs typeface="Arial" panose="020B0604020202020204" pitchFamily="34" charset="0"/>
              </a:rPr>
              <a:t>Actividad física</a:t>
            </a:r>
          </a:p>
          <a:p>
            <a:pPr algn="ctr"/>
            <a:r>
              <a:rPr lang="es-ES" sz="1600" b="1" dirty="0">
                <a:latin typeface="Arial" panose="020B0604020202020204" pitchFamily="34" charset="0"/>
                <a:cs typeface="Arial" panose="020B0604020202020204" pitchFamily="34" charset="0"/>
              </a:rPr>
              <a:t>Evitar el tabaco y limitar el alcohol</a:t>
            </a:r>
          </a:p>
          <a:p>
            <a:pPr algn="ctr"/>
            <a:r>
              <a:rPr lang="es-CO" sz="1600" b="1" dirty="0">
                <a:latin typeface="Arial" panose="020B0604020202020204" pitchFamily="34" charset="0"/>
                <a:cs typeface="Arial" panose="020B0604020202020204" pitchFamily="34" charset="0"/>
              </a:rPr>
              <a:t>Manejo del dolor</a:t>
            </a:r>
          </a:p>
          <a:p>
            <a:pPr algn="ctr"/>
            <a:r>
              <a:rPr lang="es-CO" sz="1600" b="1" dirty="0">
                <a:latin typeface="Arial" panose="020B0604020202020204" pitchFamily="34" charset="0"/>
                <a:cs typeface="Arial" panose="020B0604020202020204" pitchFamily="34" charset="0"/>
              </a:rPr>
              <a:t>Seguimiento médico</a:t>
            </a:r>
          </a:p>
        </p:txBody>
      </p:sp>
      <p:sp>
        <p:nvSpPr>
          <p:cNvPr id="80" name="TextBox 10">
            <a:extLst>
              <a:ext uri="{FF2B5EF4-FFF2-40B4-BE49-F238E27FC236}">
                <a16:creationId xmlns:a16="http://schemas.microsoft.com/office/drawing/2014/main" xmlns="" id="{FB432330-640E-49C9-A5E3-30371CE2661A}"/>
              </a:ext>
            </a:extLst>
          </p:cNvPr>
          <p:cNvSpPr txBox="1">
            <a:spLocks noChangeArrowheads="1"/>
          </p:cNvSpPr>
          <p:nvPr/>
        </p:nvSpPr>
        <p:spPr bwMode="auto">
          <a:xfrm>
            <a:off x="3804093" y="3928432"/>
            <a:ext cx="2427409" cy="1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ES" sz="1600" b="1" dirty="0">
                <a:latin typeface="Arial" panose="020B0604020202020204" pitchFamily="34" charset="0"/>
                <a:cs typeface="Arial" panose="020B0604020202020204" pitchFamily="34" charset="0"/>
              </a:rPr>
              <a:t>Alimentos ricos en proteínas</a:t>
            </a:r>
          </a:p>
          <a:p>
            <a:pPr algn="ctr"/>
            <a:r>
              <a:rPr lang="es-ES" sz="1600" b="1" dirty="0">
                <a:latin typeface="Arial" panose="020B0604020202020204" pitchFamily="34" charset="0"/>
                <a:cs typeface="Arial" panose="020B0604020202020204" pitchFamily="34" charset="0"/>
              </a:rPr>
              <a:t>Frutas y verduras</a:t>
            </a:r>
          </a:p>
          <a:p>
            <a:pPr algn="ctr"/>
            <a:r>
              <a:rPr lang="es-ES" sz="1600" b="1" dirty="0">
                <a:latin typeface="Arial" panose="020B0604020202020204" pitchFamily="34" charset="0"/>
                <a:cs typeface="Arial" panose="020B0604020202020204" pitchFamily="34" charset="0"/>
              </a:rPr>
              <a:t>Cereales integrales</a:t>
            </a:r>
          </a:p>
          <a:p>
            <a:pPr algn="ctr"/>
            <a:r>
              <a:rPr lang="es-ES" sz="1600" b="1" dirty="0">
                <a:latin typeface="Arial" panose="020B0604020202020204" pitchFamily="34" charset="0"/>
                <a:cs typeface="Arial" panose="020B0604020202020204" pitchFamily="34" charset="0"/>
              </a:rPr>
              <a:t>Grasas saludables</a:t>
            </a:r>
          </a:p>
          <a:p>
            <a:pPr algn="ctr"/>
            <a:r>
              <a:rPr lang="es-ES" sz="1600" b="1" dirty="0">
                <a:latin typeface="Arial" panose="020B0604020202020204" pitchFamily="34" charset="0"/>
                <a:cs typeface="Arial" panose="020B0604020202020204" pitchFamily="34" charset="0"/>
              </a:rPr>
              <a:t>Hidratación adecuada</a:t>
            </a:r>
          </a:p>
          <a:p>
            <a:pPr algn="ctr"/>
            <a:endParaRPr lang="es-CO" sz="1600" dirty="0">
              <a:latin typeface="Arial" panose="020B0604020202020204" pitchFamily="34" charset="0"/>
              <a:cs typeface="Arial" panose="020B0604020202020204" pitchFamily="34" charset="0"/>
            </a:endParaRPr>
          </a:p>
        </p:txBody>
      </p:sp>
      <p:sp>
        <p:nvSpPr>
          <p:cNvPr id="81" name="TextBox 10">
            <a:extLst>
              <a:ext uri="{FF2B5EF4-FFF2-40B4-BE49-F238E27FC236}">
                <a16:creationId xmlns:a16="http://schemas.microsoft.com/office/drawing/2014/main" xmlns="" id="{0D4A8401-2644-4670-9FDA-00443565BF2F}"/>
              </a:ext>
            </a:extLst>
          </p:cNvPr>
          <p:cNvSpPr txBox="1">
            <a:spLocks noChangeArrowheads="1"/>
          </p:cNvSpPr>
          <p:nvPr/>
        </p:nvSpPr>
        <p:spPr bwMode="auto">
          <a:xfrm>
            <a:off x="6882860" y="3927423"/>
            <a:ext cx="2596576" cy="230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CO" sz="1600" b="1" dirty="0">
                <a:latin typeface="Arial" panose="020B0604020202020204" pitchFamily="34" charset="0"/>
                <a:cs typeface="Arial" panose="020B0604020202020204" pitchFamily="34" charset="0"/>
              </a:rPr>
              <a:t>Alcohol</a:t>
            </a:r>
          </a:p>
          <a:p>
            <a:pPr algn="ctr"/>
            <a:r>
              <a:rPr lang="es-CO" sz="1600" b="1" dirty="0">
                <a:latin typeface="Arial" panose="020B0604020202020204" pitchFamily="34" charset="0"/>
                <a:cs typeface="Arial" panose="020B0604020202020204" pitchFamily="34" charset="0"/>
              </a:rPr>
              <a:t>Carnes rojas y procesadas</a:t>
            </a:r>
          </a:p>
          <a:p>
            <a:pPr algn="ctr"/>
            <a:r>
              <a:rPr lang="es-CO" sz="1600" b="1" dirty="0">
                <a:latin typeface="Arial" panose="020B0604020202020204" pitchFamily="34" charset="0"/>
                <a:cs typeface="Arial" panose="020B0604020202020204" pitchFamily="34" charset="0"/>
              </a:rPr>
              <a:t>Alimentos fritos y refritos</a:t>
            </a:r>
          </a:p>
          <a:p>
            <a:pPr algn="ctr"/>
            <a:r>
              <a:rPr lang="es-CO" sz="1600" b="1" dirty="0">
                <a:latin typeface="Arial" panose="020B0604020202020204" pitchFamily="34" charset="0"/>
                <a:cs typeface="Arial" panose="020B0604020202020204" pitchFamily="34" charset="0"/>
              </a:rPr>
              <a:t>Azúcares simples</a:t>
            </a:r>
          </a:p>
          <a:p>
            <a:pPr algn="ctr"/>
            <a:r>
              <a:rPr lang="es-CO" sz="1600" b="1" dirty="0">
                <a:latin typeface="Arial" panose="020B0604020202020204" pitchFamily="34" charset="0"/>
                <a:cs typeface="Arial" panose="020B0604020202020204" pitchFamily="34" charset="0"/>
              </a:rPr>
              <a:t>Alimentos altamente procesados</a:t>
            </a:r>
          </a:p>
          <a:p>
            <a:pPr algn="ctr"/>
            <a:endParaRPr lang="es-CO" sz="1600" dirty="0">
              <a:latin typeface="Arial" panose="020B0604020202020204" pitchFamily="34" charset="0"/>
              <a:cs typeface="Arial" panose="020B0604020202020204" pitchFamily="34" charset="0"/>
            </a:endParaRPr>
          </a:p>
        </p:txBody>
      </p:sp>
      <p:sp>
        <p:nvSpPr>
          <p:cNvPr id="82" name="Freeform 9">
            <a:extLst>
              <a:ext uri="{FF2B5EF4-FFF2-40B4-BE49-F238E27FC236}">
                <a16:creationId xmlns:a16="http://schemas.microsoft.com/office/drawing/2014/main" xmlns="" id="{CC38E1F5-A416-48FA-A5A3-DE2FB26ED0B8}"/>
              </a:ext>
            </a:extLst>
          </p:cNvPr>
          <p:cNvSpPr>
            <a:spLocks/>
          </p:cNvSpPr>
          <p:nvPr/>
        </p:nvSpPr>
        <p:spPr bwMode="auto">
          <a:xfrm flipH="1">
            <a:off x="5836448" y="3814925"/>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itle 3">
            <a:extLst>
              <a:ext uri="{FF2B5EF4-FFF2-40B4-BE49-F238E27FC236}">
                <a16:creationId xmlns:a16="http://schemas.microsoft.com/office/drawing/2014/main" xmlns="" id="{CC616E0D-C6A4-4A6B-A647-65DCCBED8241}"/>
              </a:ext>
            </a:extLst>
          </p:cNvPr>
          <p:cNvSpPr>
            <a:spLocks noGrp="1"/>
          </p:cNvSpPr>
          <p:nvPr>
            <p:ph type="title"/>
          </p:nvPr>
        </p:nvSpPr>
        <p:spPr>
          <a:xfrm>
            <a:off x="507054" y="153725"/>
            <a:ext cx="11143972" cy="679904"/>
          </a:xfrm>
        </p:spPr>
        <p:txBody>
          <a:bodyPr/>
          <a:lstStyle/>
          <a:p>
            <a:r>
              <a:rPr lang="es-ES" sz="3200" b="1" dirty="0">
                <a:latin typeface="Arial" panose="020B0604020202020204" pitchFamily="34" charset="0"/>
                <a:cs typeface="Arial" panose="020B0604020202020204" pitchFamily="34" charset="0"/>
              </a:rPr>
              <a:t>El autocuidado al adulto mayor y la dieta</a:t>
            </a:r>
            <a:endParaRPr lang="es-ES" sz="3200" dirty="0">
              <a:latin typeface="Arial" panose="020B0604020202020204" pitchFamily="34" charset="0"/>
              <a:cs typeface="Arial" panose="020B0604020202020204" pitchFamily="34" charset="0"/>
            </a:endParaRPr>
          </a:p>
        </p:txBody>
      </p:sp>
      <p:sp>
        <p:nvSpPr>
          <p:cNvPr id="60" name="Freeform 10">
            <a:extLst>
              <a:ext uri="{FF2B5EF4-FFF2-40B4-BE49-F238E27FC236}">
                <a16:creationId xmlns:a16="http://schemas.microsoft.com/office/drawing/2014/main" xmlns="" id="{AAB14558-D7C5-4F15-88E0-D1E37D7A68F9}"/>
              </a:ext>
            </a:extLst>
          </p:cNvPr>
          <p:cNvSpPr>
            <a:spLocks/>
          </p:cNvSpPr>
          <p:nvPr/>
        </p:nvSpPr>
        <p:spPr bwMode="auto">
          <a:xfrm>
            <a:off x="3981713" y="2019618"/>
            <a:ext cx="2166110" cy="1915908"/>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024D62"/>
          </a:solidFill>
          <a:ln w="46038" cap="flat">
            <a:solidFill>
              <a:srgbClr val="2EC0D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 name="Imagen 1"/>
          <p:cNvPicPr>
            <a:picLocks noChangeAspect="1"/>
          </p:cNvPicPr>
          <p:nvPr/>
        </p:nvPicPr>
        <p:blipFill>
          <a:blip r:embed="rId4"/>
          <a:stretch>
            <a:fillRect/>
          </a:stretch>
        </p:blipFill>
        <p:spPr>
          <a:xfrm>
            <a:off x="4792032" y="2574438"/>
            <a:ext cx="643748" cy="691064"/>
          </a:xfrm>
          <a:prstGeom prst="rect">
            <a:avLst/>
          </a:prstGeom>
        </p:spPr>
      </p:pic>
      <p:pic>
        <p:nvPicPr>
          <p:cNvPr id="3" name="Imagen 2"/>
          <p:cNvPicPr>
            <a:picLocks noChangeAspect="1"/>
          </p:cNvPicPr>
          <p:nvPr/>
        </p:nvPicPr>
        <p:blipFill>
          <a:blip r:embed="rId5"/>
          <a:stretch>
            <a:fillRect/>
          </a:stretch>
        </p:blipFill>
        <p:spPr>
          <a:xfrm>
            <a:off x="8016238" y="2577928"/>
            <a:ext cx="590228" cy="662500"/>
          </a:xfrm>
          <a:prstGeom prst="rect">
            <a:avLst/>
          </a:prstGeom>
        </p:spPr>
      </p:pic>
      <p:sp>
        <p:nvSpPr>
          <p:cNvPr id="31" name="TextBox 10">
            <a:extLst>
              <a:ext uri="{FF2B5EF4-FFF2-40B4-BE49-F238E27FC236}">
                <a16:creationId xmlns:a16="http://schemas.microsoft.com/office/drawing/2014/main" xmlns="" id="{0D4A8401-2644-4670-9FDA-00443565BF2F}"/>
              </a:ext>
            </a:extLst>
          </p:cNvPr>
          <p:cNvSpPr txBox="1">
            <a:spLocks noChangeArrowheads="1"/>
          </p:cNvSpPr>
          <p:nvPr/>
        </p:nvSpPr>
        <p:spPr bwMode="auto">
          <a:xfrm>
            <a:off x="9510700" y="3922946"/>
            <a:ext cx="2427409" cy="1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ES" sz="1600" b="1" dirty="0">
                <a:latin typeface="Arial" panose="020B0604020202020204" pitchFamily="34" charset="0"/>
                <a:cs typeface="Arial" panose="020B0604020202020204" pitchFamily="34" charset="0"/>
              </a:rPr>
              <a:t>Frutas y verduras</a:t>
            </a:r>
          </a:p>
          <a:p>
            <a:pPr algn="ctr"/>
            <a:r>
              <a:rPr lang="es-ES" sz="1600" b="1" dirty="0">
                <a:latin typeface="Arial" panose="020B0604020202020204" pitchFamily="34" charset="0"/>
                <a:cs typeface="Arial" panose="020B0604020202020204" pitchFamily="34" charset="0"/>
              </a:rPr>
              <a:t>Cereales integrales</a:t>
            </a:r>
          </a:p>
          <a:p>
            <a:pPr algn="ctr"/>
            <a:r>
              <a:rPr lang="es-ES" sz="1600" b="1" dirty="0">
                <a:latin typeface="Arial" panose="020B0604020202020204" pitchFamily="34" charset="0"/>
                <a:cs typeface="Arial" panose="020B0604020202020204" pitchFamily="34" charset="0"/>
              </a:rPr>
              <a:t>Proteínas magras</a:t>
            </a:r>
          </a:p>
          <a:p>
            <a:pPr algn="ctr"/>
            <a:r>
              <a:rPr lang="es-ES" sz="1600" b="1" dirty="0">
                <a:latin typeface="Arial" panose="020B0604020202020204" pitchFamily="34" charset="0"/>
                <a:cs typeface="Arial" panose="020B0604020202020204" pitchFamily="34" charset="0"/>
              </a:rPr>
              <a:t>Grasas saludables</a:t>
            </a:r>
          </a:p>
          <a:p>
            <a:pPr algn="ctr"/>
            <a:r>
              <a:rPr lang="es-ES" sz="1600" b="1" dirty="0">
                <a:latin typeface="Arial" panose="020B0604020202020204" pitchFamily="34" charset="0"/>
                <a:cs typeface="Arial" panose="020B0604020202020204" pitchFamily="34" charset="0"/>
              </a:rPr>
              <a:t>Lácteos bajos en grasa</a:t>
            </a:r>
          </a:p>
          <a:p>
            <a:pPr algn="ctr"/>
            <a:endParaRPr lang="es-CO" sz="1600" dirty="0">
              <a:latin typeface="Arial" panose="020B0604020202020204" pitchFamily="34" charset="0"/>
              <a:cs typeface="Arial" panose="020B0604020202020204" pitchFamily="34" charset="0"/>
            </a:endParaRP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6892" y="6092043"/>
            <a:ext cx="609600" cy="609600"/>
          </a:xfrm>
          <a:prstGeom prst="rect">
            <a:avLst/>
          </a:prstGeom>
        </p:spPr>
      </p:pic>
    </p:spTree>
    <p:extLst>
      <p:ext uri="{BB962C8B-B14F-4D97-AF65-F5344CB8AC3E}">
        <p14:creationId xmlns:p14="http://schemas.microsoft.com/office/powerpoint/2010/main" val="245611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flipH="1" flipV="1">
            <a:off x="2448606" y="3172010"/>
            <a:ext cx="943130" cy="5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xmlns="" id="{EEF1A81A-AC7D-4E6A-8728-5909007C6B2B}"/>
              </a:ext>
            </a:extLst>
          </p:cNvPr>
          <p:cNvGrpSpPr>
            <a:grpSpLocks noChangeAspect="1"/>
          </p:cNvGrpSpPr>
          <p:nvPr/>
        </p:nvGrpSpPr>
        <p:grpSpPr bwMode="auto">
          <a:xfrm>
            <a:off x="3175614" y="674641"/>
            <a:ext cx="5565795" cy="5439776"/>
            <a:chOff x="2485" y="416"/>
            <a:chExt cx="2712" cy="2848"/>
          </a:xfrm>
        </p:grpSpPr>
        <p:sp>
          <p:nvSpPr>
            <p:cNvPr id="24" name="Freeform 5">
              <a:extLst>
                <a:ext uri="{FF2B5EF4-FFF2-40B4-BE49-F238E27FC236}">
                  <a16:creationId xmlns:a16="http://schemas.microsoft.com/office/drawing/2014/main" xmlns="" id="{8694AA62-1361-499D-8AFC-6CADB6A76C4A}"/>
                </a:ext>
              </a:extLst>
            </p:cNvPr>
            <p:cNvSpPr>
              <a:spLocks/>
            </p:cNvSpPr>
            <p:nvPr/>
          </p:nvSpPr>
          <p:spPr bwMode="auto">
            <a:xfrm>
              <a:off x="2485" y="1316"/>
              <a:ext cx="1151" cy="1150"/>
            </a:xfrm>
            <a:custGeom>
              <a:avLst/>
              <a:gdLst>
                <a:gd name="T0" fmla="*/ 312 w 484"/>
                <a:gd name="T1" fmla="*/ 208 h 484"/>
                <a:gd name="T2" fmla="*/ 265 w 484"/>
                <a:gd name="T3" fmla="*/ 0 h 484"/>
                <a:gd name="T4" fmla="*/ 170 w 484"/>
                <a:gd name="T5" fmla="*/ 0 h 484"/>
                <a:gd name="T6" fmla="*/ 0 w 484"/>
                <a:gd name="T7" fmla="*/ 170 h 484"/>
                <a:gd name="T8" fmla="*/ 0 w 484"/>
                <a:gd name="T9" fmla="*/ 350 h 484"/>
                <a:gd name="T10" fmla="*/ 135 w 484"/>
                <a:gd name="T11" fmla="*/ 484 h 484"/>
                <a:gd name="T12" fmla="*/ 484 w 484"/>
                <a:gd name="T13" fmla="*/ 484 h 484"/>
                <a:gd name="T14" fmla="*/ 484 w 484"/>
                <a:gd name="T15" fmla="*/ 208 h 484"/>
                <a:gd name="T16" fmla="*/ 312 w 484"/>
                <a:gd name="T17" fmla="*/ 20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484">
                  <a:moveTo>
                    <a:pt x="312" y="208"/>
                  </a:moveTo>
                  <a:cubicBezTo>
                    <a:pt x="265" y="0"/>
                    <a:pt x="265" y="0"/>
                    <a:pt x="265" y="0"/>
                  </a:cubicBezTo>
                  <a:cubicBezTo>
                    <a:pt x="170" y="0"/>
                    <a:pt x="170" y="0"/>
                    <a:pt x="170" y="0"/>
                  </a:cubicBezTo>
                  <a:cubicBezTo>
                    <a:pt x="76" y="0"/>
                    <a:pt x="0" y="76"/>
                    <a:pt x="0" y="170"/>
                  </a:cubicBezTo>
                  <a:cubicBezTo>
                    <a:pt x="0" y="350"/>
                    <a:pt x="0" y="350"/>
                    <a:pt x="0" y="350"/>
                  </a:cubicBezTo>
                  <a:cubicBezTo>
                    <a:pt x="0" y="424"/>
                    <a:pt x="60" y="484"/>
                    <a:pt x="135" y="484"/>
                  </a:cubicBezTo>
                  <a:cubicBezTo>
                    <a:pt x="484" y="484"/>
                    <a:pt x="484" y="484"/>
                    <a:pt x="484" y="484"/>
                  </a:cubicBezTo>
                  <a:cubicBezTo>
                    <a:pt x="484" y="208"/>
                    <a:pt x="484" y="208"/>
                    <a:pt x="484" y="208"/>
                  </a:cubicBezTo>
                  <a:lnTo>
                    <a:pt x="312" y="208"/>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xmlns="" id="{056C9FE9-6E50-408C-9A4C-1521A852E195}"/>
                </a:ext>
              </a:extLst>
            </p:cNvPr>
            <p:cNvSpPr>
              <a:spLocks/>
            </p:cNvSpPr>
            <p:nvPr/>
          </p:nvSpPr>
          <p:spPr bwMode="auto">
            <a:xfrm>
              <a:off x="3315" y="2112"/>
              <a:ext cx="1150" cy="1152"/>
            </a:xfrm>
            <a:custGeom>
              <a:avLst/>
              <a:gdLst>
                <a:gd name="T0" fmla="*/ 0 w 484"/>
                <a:gd name="T1" fmla="*/ 135 h 485"/>
                <a:gd name="T2" fmla="*/ 0 w 484"/>
                <a:gd name="T3" fmla="*/ 315 h 485"/>
                <a:gd name="T4" fmla="*/ 170 w 484"/>
                <a:gd name="T5" fmla="*/ 485 h 485"/>
                <a:gd name="T6" fmla="*/ 350 w 484"/>
                <a:gd name="T7" fmla="*/ 485 h 485"/>
                <a:gd name="T8" fmla="*/ 484 w 484"/>
                <a:gd name="T9" fmla="*/ 350 h 485"/>
                <a:gd name="T10" fmla="*/ 484 w 484"/>
                <a:gd name="T11" fmla="*/ 0 h 485"/>
                <a:gd name="T12" fmla="*/ 135 w 484"/>
                <a:gd name="T13" fmla="*/ 0 h 485"/>
                <a:gd name="T14" fmla="*/ 0 w 484"/>
                <a:gd name="T15" fmla="*/ 135 h 4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4" h="485">
                  <a:moveTo>
                    <a:pt x="0" y="135"/>
                  </a:moveTo>
                  <a:cubicBezTo>
                    <a:pt x="0" y="315"/>
                    <a:pt x="0" y="315"/>
                    <a:pt x="0" y="315"/>
                  </a:cubicBezTo>
                  <a:cubicBezTo>
                    <a:pt x="0" y="409"/>
                    <a:pt x="76" y="485"/>
                    <a:pt x="170" y="485"/>
                  </a:cubicBezTo>
                  <a:cubicBezTo>
                    <a:pt x="350" y="485"/>
                    <a:pt x="350" y="485"/>
                    <a:pt x="350" y="485"/>
                  </a:cubicBezTo>
                  <a:cubicBezTo>
                    <a:pt x="424" y="485"/>
                    <a:pt x="484" y="425"/>
                    <a:pt x="484" y="350"/>
                  </a:cubicBezTo>
                  <a:cubicBezTo>
                    <a:pt x="484" y="0"/>
                    <a:pt x="484" y="0"/>
                    <a:pt x="484" y="0"/>
                  </a:cubicBezTo>
                  <a:cubicBezTo>
                    <a:pt x="135" y="0"/>
                    <a:pt x="135" y="0"/>
                    <a:pt x="135" y="0"/>
                  </a:cubicBezTo>
                  <a:cubicBezTo>
                    <a:pt x="60" y="0"/>
                    <a:pt x="0" y="61"/>
                    <a:pt x="0" y="135"/>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xmlns="" id="{205F512A-E97D-4608-BC70-93D06219950A}"/>
                </a:ext>
              </a:extLst>
            </p:cNvPr>
            <p:cNvSpPr>
              <a:spLocks/>
            </p:cNvSpPr>
            <p:nvPr/>
          </p:nvSpPr>
          <p:spPr bwMode="auto">
            <a:xfrm>
              <a:off x="4044" y="1314"/>
              <a:ext cx="1153" cy="1150"/>
            </a:xfrm>
            <a:custGeom>
              <a:avLst/>
              <a:gdLst>
                <a:gd name="T0" fmla="*/ 135 w 485"/>
                <a:gd name="T1" fmla="*/ 484 h 484"/>
                <a:gd name="T2" fmla="*/ 315 w 485"/>
                <a:gd name="T3" fmla="*/ 484 h 484"/>
                <a:gd name="T4" fmla="*/ 485 w 485"/>
                <a:gd name="T5" fmla="*/ 315 h 484"/>
                <a:gd name="T6" fmla="*/ 485 w 485"/>
                <a:gd name="T7" fmla="*/ 134 h 484"/>
                <a:gd name="T8" fmla="*/ 350 w 485"/>
                <a:gd name="T9" fmla="*/ 0 h 484"/>
                <a:gd name="T10" fmla="*/ 0 w 485"/>
                <a:gd name="T11" fmla="*/ 0 h 484"/>
                <a:gd name="T12" fmla="*/ 0 w 485"/>
                <a:gd name="T13" fmla="*/ 350 h 484"/>
                <a:gd name="T14" fmla="*/ 135 w 485"/>
                <a:gd name="T15" fmla="*/ 484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5" h="484">
                  <a:moveTo>
                    <a:pt x="135" y="484"/>
                  </a:moveTo>
                  <a:cubicBezTo>
                    <a:pt x="315" y="484"/>
                    <a:pt x="315" y="484"/>
                    <a:pt x="315" y="484"/>
                  </a:cubicBezTo>
                  <a:cubicBezTo>
                    <a:pt x="409" y="484"/>
                    <a:pt x="485" y="408"/>
                    <a:pt x="485" y="315"/>
                  </a:cubicBezTo>
                  <a:cubicBezTo>
                    <a:pt x="485" y="134"/>
                    <a:pt x="485" y="134"/>
                    <a:pt x="485" y="134"/>
                  </a:cubicBezTo>
                  <a:cubicBezTo>
                    <a:pt x="485" y="60"/>
                    <a:pt x="425" y="0"/>
                    <a:pt x="350" y="0"/>
                  </a:cubicBezTo>
                  <a:cubicBezTo>
                    <a:pt x="0" y="0"/>
                    <a:pt x="0" y="0"/>
                    <a:pt x="0" y="0"/>
                  </a:cubicBezTo>
                  <a:cubicBezTo>
                    <a:pt x="0" y="350"/>
                    <a:pt x="0" y="350"/>
                    <a:pt x="0" y="350"/>
                  </a:cubicBezTo>
                  <a:cubicBezTo>
                    <a:pt x="0" y="424"/>
                    <a:pt x="61" y="484"/>
                    <a:pt x="135" y="484"/>
                  </a:cubicBez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xmlns="" id="{D6C1FA69-793C-457D-B336-FD907B3C6E06}"/>
                </a:ext>
              </a:extLst>
            </p:cNvPr>
            <p:cNvSpPr>
              <a:spLocks/>
            </p:cNvSpPr>
            <p:nvPr/>
          </p:nvSpPr>
          <p:spPr bwMode="auto">
            <a:xfrm>
              <a:off x="3286" y="416"/>
              <a:ext cx="1150" cy="1150"/>
            </a:xfrm>
            <a:custGeom>
              <a:avLst/>
              <a:gdLst>
                <a:gd name="T0" fmla="*/ 0 w 484"/>
                <a:gd name="T1" fmla="*/ 135 h 484"/>
                <a:gd name="T2" fmla="*/ 0 w 484"/>
                <a:gd name="T3" fmla="*/ 484 h 484"/>
                <a:gd name="T4" fmla="*/ 349 w 484"/>
                <a:gd name="T5" fmla="*/ 484 h 484"/>
                <a:gd name="T6" fmla="*/ 484 w 484"/>
                <a:gd name="T7" fmla="*/ 350 h 484"/>
                <a:gd name="T8" fmla="*/ 484 w 484"/>
                <a:gd name="T9" fmla="*/ 170 h 484"/>
                <a:gd name="T10" fmla="*/ 314 w 484"/>
                <a:gd name="T11" fmla="*/ 0 h 484"/>
                <a:gd name="T12" fmla="*/ 134 w 484"/>
                <a:gd name="T13" fmla="*/ 0 h 484"/>
                <a:gd name="T14" fmla="*/ 0 w 484"/>
                <a:gd name="T15" fmla="*/ 135 h 4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4" h="484">
                  <a:moveTo>
                    <a:pt x="0" y="135"/>
                  </a:moveTo>
                  <a:cubicBezTo>
                    <a:pt x="0" y="484"/>
                    <a:pt x="0" y="484"/>
                    <a:pt x="0" y="484"/>
                  </a:cubicBezTo>
                  <a:cubicBezTo>
                    <a:pt x="349" y="484"/>
                    <a:pt x="349" y="484"/>
                    <a:pt x="349" y="484"/>
                  </a:cubicBezTo>
                  <a:cubicBezTo>
                    <a:pt x="424" y="484"/>
                    <a:pt x="484" y="424"/>
                    <a:pt x="484" y="350"/>
                  </a:cubicBezTo>
                  <a:cubicBezTo>
                    <a:pt x="484" y="170"/>
                    <a:pt x="484" y="170"/>
                    <a:pt x="484" y="170"/>
                  </a:cubicBezTo>
                  <a:cubicBezTo>
                    <a:pt x="484" y="76"/>
                    <a:pt x="408" y="0"/>
                    <a:pt x="314" y="0"/>
                  </a:cubicBezTo>
                  <a:cubicBezTo>
                    <a:pt x="134" y="0"/>
                    <a:pt x="134" y="0"/>
                    <a:pt x="134" y="0"/>
                  </a:cubicBezTo>
                  <a:cubicBezTo>
                    <a:pt x="60" y="0"/>
                    <a:pt x="0" y="60"/>
                    <a:pt x="0" y="135"/>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xmlns="" id="{DCE4C623-689F-42A6-8461-A41E98AF08A9}"/>
                </a:ext>
              </a:extLst>
            </p:cNvPr>
            <p:cNvSpPr>
              <a:spLocks/>
            </p:cNvSpPr>
            <p:nvPr/>
          </p:nvSpPr>
          <p:spPr bwMode="auto">
            <a:xfrm>
              <a:off x="2844" y="1316"/>
              <a:ext cx="792" cy="691"/>
            </a:xfrm>
            <a:custGeom>
              <a:avLst/>
              <a:gdLst>
                <a:gd name="T0" fmla="*/ 109 w 333"/>
                <a:gd name="T1" fmla="*/ 0 h 291"/>
                <a:gd name="T2" fmla="*/ 109 w 333"/>
                <a:gd name="T3" fmla="*/ 0 h 291"/>
                <a:gd name="T4" fmla="*/ 0 w 333"/>
                <a:gd name="T5" fmla="*/ 109 h 291"/>
                <a:gd name="T6" fmla="*/ 0 w 333"/>
                <a:gd name="T7" fmla="*/ 291 h 291"/>
                <a:gd name="T8" fmla="*/ 333 w 333"/>
                <a:gd name="T9" fmla="*/ 291 h 291"/>
                <a:gd name="T10" fmla="*/ 333 w 333"/>
                <a:gd name="T11" fmla="*/ 225 h 291"/>
                <a:gd name="T12" fmla="*/ 109 w 333"/>
                <a:gd name="T13" fmla="*/ 0 h 291"/>
              </a:gdLst>
              <a:ahLst/>
              <a:cxnLst>
                <a:cxn ang="0">
                  <a:pos x="T0" y="T1"/>
                </a:cxn>
                <a:cxn ang="0">
                  <a:pos x="T2" y="T3"/>
                </a:cxn>
                <a:cxn ang="0">
                  <a:pos x="T4" y="T5"/>
                </a:cxn>
                <a:cxn ang="0">
                  <a:pos x="T6" y="T7"/>
                </a:cxn>
                <a:cxn ang="0">
                  <a:pos x="T8" y="T9"/>
                </a:cxn>
                <a:cxn ang="0">
                  <a:pos x="T10" y="T11"/>
                </a:cxn>
                <a:cxn ang="0">
                  <a:pos x="T12" y="T13"/>
                </a:cxn>
              </a:cxnLst>
              <a:rect l="0" t="0" r="r" b="b"/>
              <a:pathLst>
                <a:path w="333" h="291">
                  <a:moveTo>
                    <a:pt x="109" y="0"/>
                  </a:moveTo>
                  <a:cubicBezTo>
                    <a:pt x="109" y="0"/>
                    <a:pt x="109" y="0"/>
                    <a:pt x="109" y="0"/>
                  </a:cubicBezTo>
                  <a:cubicBezTo>
                    <a:pt x="49" y="0"/>
                    <a:pt x="0" y="49"/>
                    <a:pt x="0" y="109"/>
                  </a:cubicBezTo>
                  <a:cubicBezTo>
                    <a:pt x="0" y="291"/>
                    <a:pt x="0" y="291"/>
                    <a:pt x="0" y="291"/>
                  </a:cubicBezTo>
                  <a:cubicBezTo>
                    <a:pt x="333" y="291"/>
                    <a:pt x="333" y="291"/>
                    <a:pt x="333" y="291"/>
                  </a:cubicBezTo>
                  <a:cubicBezTo>
                    <a:pt x="333" y="225"/>
                    <a:pt x="333" y="225"/>
                    <a:pt x="333" y="225"/>
                  </a:cubicBezTo>
                  <a:cubicBezTo>
                    <a:pt x="333" y="101"/>
                    <a:pt x="233" y="0"/>
                    <a:pt x="109" y="0"/>
                  </a:cubicBez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a:extLst>
                <a:ext uri="{FF2B5EF4-FFF2-40B4-BE49-F238E27FC236}">
                  <a16:creationId xmlns:a16="http://schemas.microsoft.com/office/drawing/2014/main" xmlns="" id="{E92D73F9-03A4-4830-9D02-6FB34AD2A434}"/>
                </a:ext>
              </a:extLst>
            </p:cNvPr>
            <p:cNvSpPr>
              <a:spLocks/>
            </p:cNvSpPr>
            <p:nvPr/>
          </p:nvSpPr>
          <p:spPr bwMode="auto">
            <a:xfrm>
              <a:off x="3816" y="1587"/>
              <a:ext cx="67" cy="24"/>
            </a:xfrm>
            <a:custGeom>
              <a:avLst/>
              <a:gdLst>
                <a:gd name="T0" fmla="*/ 23 w 28"/>
                <a:gd name="T1" fmla="*/ 10 h 10"/>
                <a:gd name="T2" fmla="*/ 4 w 28"/>
                <a:gd name="T3" fmla="*/ 10 h 10"/>
                <a:gd name="T4" fmla="*/ 0 w 28"/>
                <a:gd name="T5" fmla="*/ 5 h 10"/>
                <a:gd name="T6" fmla="*/ 4 w 28"/>
                <a:gd name="T7" fmla="*/ 0 h 10"/>
                <a:gd name="T8" fmla="*/ 23 w 28"/>
                <a:gd name="T9" fmla="*/ 0 h 10"/>
                <a:gd name="T10" fmla="*/ 28 w 28"/>
                <a:gd name="T11" fmla="*/ 5 h 10"/>
                <a:gd name="T12" fmla="*/ 23 w 2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3" y="10"/>
                  </a:moveTo>
                  <a:cubicBezTo>
                    <a:pt x="4" y="10"/>
                    <a:pt x="4" y="10"/>
                    <a:pt x="4" y="10"/>
                  </a:cubicBezTo>
                  <a:cubicBezTo>
                    <a:pt x="2" y="10"/>
                    <a:pt x="0" y="8"/>
                    <a:pt x="0" y="5"/>
                  </a:cubicBezTo>
                  <a:cubicBezTo>
                    <a:pt x="0" y="2"/>
                    <a:pt x="2" y="0"/>
                    <a:pt x="4" y="0"/>
                  </a:cubicBezTo>
                  <a:cubicBezTo>
                    <a:pt x="23" y="0"/>
                    <a:pt x="23" y="0"/>
                    <a:pt x="23" y="0"/>
                  </a:cubicBezTo>
                  <a:cubicBezTo>
                    <a:pt x="26" y="0"/>
                    <a:pt x="28" y="2"/>
                    <a:pt x="28" y="5"/>
                  </a:cubicBezTo>
                  <a:cubicBezTo>
                    <a:pt x="28" y="8"/>
                    <a:pt x="26" y="10"/>
                    <a:pt x="23" y="10"/>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3">
              <a:extLst>
                <a:ext uri="{FF2B5EF4-FFF2-40B4-BE49-F238E27FC236}">
                  <a16:creationId xmlns:a16="http://schemas.microsoft.com/office/drawing/2014/main" xmlns="" id="{472CB4F6-4CEB-49CE-996F-93D55A990F8B}"/>
                </a:ext>
              </a:extLst>
            </p:cNvPr>
            <p:cNvSpPr>
              <a:spLocks/>
            </p:cNvSpPr>
            <p:nvPr/>
          </p:nvSpPr>
          <p:spPr bwMode="auto">
            <a:xfrm>
              <a:off x="3838" y="2105"/>
              <a:ext cx="23" cy="135"/>
            </a:xfrm>
            <a:custGeom>
              <a:avLst/>
              <a:gdLst>
                <a:gd name="T0" fmla="*/ 5 w 10"/>
                <a:gd name="T1" fmla="*/ 57 h 57"/>
                <a:gd name="T2" fmla="*/ 0 w 10"/>
                <a:gd name="T3" fmla="*/ 52 h 57"/>
                <a:gd name="T4" fmla="*/ 0 w 10"/>
                <a:gd name="T5" fmla="*/ 5 h 57"/>
                <a:gd name="T6" fmla="*/ 5 w 10"/>
                <a:gd name="T7" fmla="*/ 0 h 57"/>
                <a:gd name="T8" fmla="*/ 10 w 10"/>
                <a:gd name="T9" fmla="*/ 5 h 57"/>
                <a:gd name="T10" fmla="*/ 10 w 10"/>
                <a:gd name="T11" fmla="*/ 52 h 57"/>
                <a:gd name="T12" fmla="*/ 5 w 10"/>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5" y="57"/>
                  </a:moveTo>
                  <a:cubicBezTo>
                    <a:pt x="2" y="57"/>
                    <a:pt x="0" y="55"/>
                    <a:pt x="0" y="52"/>
                  </a:cubicBezTo>
                  <a:cubicBezTo>
                    <a:pt x="0" y="5"/>
                    <a:pt x="0" y="5"/>
                    <a:pt x="0" y="5"/>
                  </a:cubicBezTo>
                  <a:cubicBezTo>
                    <a:pt x="0" y="2"/>
                    <a:pt x="2" y="0"/>
                    <a:pt x="5" y="0"/>
                  </a:cubicBezTo>
                  <a:cubicBezTo>
                    <a:pt x="7" y="0"/>
                    <a:pt x="10" y="2"/>
                    <a:pt x="10" y="5"/>
                  </a:cubicBezTo>
                  <a:cubicBezTo>
                    <a:pt x="10" y="52"/>
                    <a:pt x="10" y="52"/>
                    <a:pt x="10" y="52"/>
                  </a:cubicBezTo>
                  <a:cubicBezTo>
                    <a:pt x="10" y="55"/>
                    <a:pt x="7" y="57"/>
                    <a:pt x="5" y="57"/>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a:extLst>
                <a:ext uri="{FF2B5EF4-FFF2-40B4-BE49-F238E27FC236}">
                  <a16:creationId xmlns:a16="http://schemas.microsoft.com/office/drawing/2014/main" xmlns="" id="{1E28FC9A-9167-4FD2-87D2-982BCFC18A0A}"/>
                </a:ext>
              </a:extLst>
            </p:cNvPr>
            <p:cNvSpPr>
              <a:spLocks/>
            </p:cNvSpPr>
            <p:nvPr/>
          </p:nvSpPr>
          <p:spPr bwMode="auto">
            <a:xfrm>
              <a:off x="3816" y="2217"/>
              <a:ext cx="67" cy="23"/>
            </a:xfrm>
            <a:custGeom>
              <a:avLst/>
              <a:gdLst>
                <a:gd name="T0" fmla="*/ 23 w 28"/>
                <a:gd name="T1" fmla="*/ 10 h 10"/>
                <a:gd name="T2" fmla="*/ 4 w 28"/>
                <a:gd name="T3" fmla="*/ 10 h 10"/>
                <a:gd name="T4" fmla="*/ 0 w 28"/>
                <a:gd name="T5" fmla="*/ 5 h 10"/>
                <a:gd name="T6" fmla="*/ 4 w 28"/>
                <a:gd name="T7" fmla="*/ 0 h 10"/>
                <a:gd name="T8" fmla="*/ 23 w 28"/>
                <a:gd name="T9" fmla="*/ 0 h 10"/>
                <a:gd name="T10" fmla="*/ 28 w 28"/>
                <a:gd name="T11" fmla="*/ 5 h 10"/>
                <a:gd name="T12" fmla="*/ 23 w 2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8" h="10">
                  <a:moveTo>
                    <a:pt x="23" y="10"/>
                  </a:moveTo>
                  <a:cubicBezTo>
                    <a:pt x="4" y="10"/>
                    <a:pt x="4" y="10"/>
                    <a:pt x="4" y="10"/>
                  </a:cubicBezTo>
                  <a:cubicBezTo>
                    <a:pt x="2" y="10"/>
                    <a:pt x="0" y="8"/>
                    <a:pt x="0" y="5"/>
                  </a:cubicBezTo>
                  <a:cubicBezTo>
                    <a:pt x="0" y="2"/>
                    <a:pt x="2" y="0"/>
                    <a:pt x="4" y="0"/>
                  </a:cubicBezTo>
                  <a:cubicBezTo>
                    <a:pt x="23" y="0"/>
                    <a:pt x="23" y="0"/>
                    <a:pt x="23" y="0"/>
                  </a:cubicBezTo>
                  <a:cubicBezTo>
                    <a:pt x="26" y="0"/>
                    <a:pt x="28" y="2"/>
                    <a:pt x="28" y="5"/>
                  </a:cubicBezTo>
                  <a:cubicBezTo>
                    <a:pt x="28" y="8"/>
                    <a:pt x="26" y="10"/>
                    <a:pt x="23" y="10"/>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
              <a:extLst>
                <a:ext uri="{FF2B5EF4-FFF2-40B4-BE49-F238E27FC236}">
                  <a16:creationId xmlns:a16="http://schemas.microsoft.com/office/drawing/2014/main" xmlns="" id="{84DC6796-28F3-453B-9AED-DA9884E06902}"/>
                </a:ext>
              </a:extLst>
            </p:cNvPr>
            <p:cNvSpPr>
              <a:spLocks/>
            </p:cNvSpPr>
            <p:nvPr/>
          </p:nvSpPr>
          <p:spPr bwMode="auto">
            <a:xfrm>
              <a:off x="4040" y="1903"/>
              <a:ext cx="135" cy="21"/>
            </a:xfrm>
            <a:custGeom>
              <a:avLst/>
              <a:gdLst>
                <a:gd name="T0" fmla="*/ 52 w 57"/>
                <a:gd name="T1" fmla="*/ 9 h 9"/>
                <a:gd name="T2" fmla="*/ 5 w 57"/>
                <a:gd name="T3" fmla="*/ 9 h 9"/>
                <a:gd name="T4" fmla="*/ 0 w 57"/>
                <a:gd name="T5" fmla="*/ 4 h 9"/>
                <a:gd name="T6" fmla="*/ 5 w 57"/>
                <a:gd name="T7" fmla="*/ 0 h 9"/>
                <a:gd name="T8" fmla="*/ 52 w 57"/>
                <a:gd name="T9" fmla="*/ 0 h 9"/>
                <a:gd name="T10" fmla="*/ 57 w 57"/>
                <a:gd name="T11" fmla="*/ 4 h 9"/>
                <a:gd name="T12" fmla="*/ 52 w 5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7" h="9">
                  <a:moveTo>
                    <a:pt x="52" y="9"/>
                  </a:moveTo>
                  <a:cubicBezTo>
                    <a:pt x="5" y="9"/>
                    <a:pt x="5" y="9"/>
                    <a:pt x="5" y="9"/>
                  </a:cubicBezTo>
                  <a:cubicBezTo>
                    <a:pt x="2" y="9"/>
                    <a:pt x="0" y="7"/>
                    <a:pt x="0" y="4"/>
                  </a:cubicBezTo>
                  <a:cubicBezTo>
                    <a:pt x="0" y="2"/>
                    <a:pt x="2" y="0"/>
                    <a:pt x="5" y="0"/>
                  </a:cubicBezTo>
                  <a:cubicBezTo>
                    <a:pt x="52" y="0"/>
                    <a:pt x="52" y="0"/>
                    <a:pt x="52" y="0"/>
                  </a:cubicBezTo>
                  <a:cubicBezTo>
                    <a:pt x="55" y="0"/>
                    <a:pt x="57" y="2"/>
                    <a:pt x="57" y="4"/>
                  </a:cubicBezTo>
                  <a:cubicBezTo>
                    <a:pt x="57" y="7"/>
                    <a:pt x="55" y="9"/>
                    <a:pt x="52" y="9"/>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xmlns="" id="{C222E20A-7756-45A0-9BC8-E652F70E4D0C}"/>
                </a:ext>
              </a:extLst>
            </p:cNvPr>
            <p:cNvSpPr>
              <a:spLocks/>
            </p:cNvSpPr>
            <p:nvPr/>
          </p:nvSpPr>
          <p:spPr bwMode="auto">
            <a:xfrm>
              <a:off x="4154" y="1879"/>
              <a:ext cx="21" cy="69"/>
            </a:xfrm>
            <a:custGeom>
              <a:avLst/>
              <a:gdLst>
                <a:gd name="T0" fmla="*/ 4 w 9"/>
                <a:gd name="T1" fmla="*/ 29 h 29"/>
                <a:gd name="T2" fmla="*/ 0 w 9"/>
                <a:gd name="T3" fmla="*/ 24 h 29"/>
                <a:gd name="T4" fmla="*/ 0 w 9"/>
                <a:gd name="T5" fmla="*/ 5 h 29"/>
                <a:gd name="T6" fmla="*/ 4 w 9"/>
                <a:gd name="T7" fmla="*/ 0 h 29"/>
                <a:gd name="T8" fmla="*/ 9 w 9"/>
                <a:gd name="T9" fmla="*/ 5 h 29"/>
                <a:gd name="T10" fmla="*/ 9 w 9"/>
                <a:gd name="T11" fmla="*/ 24 h 29"/>
                <a:gd name="T12" fmla="*/ 4 w 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9" h="29">
                  <a:moveTo>
                    <a:pt x="4" y="29"/>
                  </a:moveTo>
                  <a:cubicBezTo>
                    <a:pt x="2" y="29"/>
                    <a:pt x="0" y="27"/>
                    <a:pt x="0" y="24"/>
                  </a:cubicBezTo>
                  <a:cubicBezTo>
                    <a:pt x="0" y="5"/>
                    <a:pt x="0" y="5"/>
                    <a:pt x="0" y="5"/>
                  </a:cubicBezTo>
                  <a:cubicBezTo>
                    <a:pt x="0" y="2"/>
                    <a:pt x="2" y="0"/>
                    <a:pt x="4" y="0"/>
                  </a:cubicBezTo>
                  <a:cubicBezTo>
                    <a:pt x="7" y="0"/>
                    <a:pt x="9" y="2"/>
                    <a:pt x="9" y="5"/>
                  </a:cubicBezTo>
                  <a:cubicBezTo>
                    <a:pt x="9" y="24"/>
                    <a:pt x="9" y="24"/>
                    <a:pt x="9" y="24"/>
                  </a:cubicBezTo>
                  <a:cubicBezTo>
                    <a:pt x="9" y="27"/>
                    <a:pt x="7" y="29"/>
                    <a:pt x="4" y="29"/>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7">
              <a:extLst>
                <a:ext uri="{FF2B5EF4-FFF2-40B4-BE49-F238E27FC236}">
                  <a16:creationId xmlns:a16="http://schemas.microsoft.com/office/drawing/2014/main" xmlns="" id="{26B2A245-DED6-43DC-B7DE-5C196055BBCA}"/>
                </a:ext>
              </a:extLst>
            </p:cNvPr>
            <p:cNvSpPr>
              <a:spLocks/>
            </p:cNvSpPr>
            <p:nvPr/>
          </p:nvSpPr>
          <p:spPr bwMode="auto">
            <a:xfrm>
              <a:off x="3524" y="1903"/>
              <a:ext cx="133" cy="21"/>
            </a:xfrm>
            <a:custGeom>
              <a:avLst/>
              <a:gdLst>
                <a:gd name="T0" fmla="*/ 52 w 56"/>
                <a:gd name="T1" fmla="*/ 9 h 9"/>
                <a:gd name="T2" fmla="*/ 4 w 56"/>
                <a:gd name="T3" fmla="*/ 9 h 9"/>
                <a:gd name="T4" fmla="*/ 0 w 56"/>
                <a:gd name="T5" fmla="*/ 4 h 9"/>
                <a:gd name="T6" fmla="*/ 4 w 56"/>
                <a:gd name="T7" fmla="*/ 0 h 9"/>
                <a:gd name="T8" fmla="*/ 52 w 56"/>
                <a:gd name="T9" fmla="*/ 0 h 9"/>
                <a:gd name="T10" fmla="*/ 56 w 56"/>
                <a:gd name="T11" fmla="*/ 4 h 9"/>
                <a:gd name="T12" fmla="*/ 52 w 5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6" h="9">
                  <a:moveTo>
                    <a:pt x="52" y="9"/>
                  </a:moveTo>
                  <a:cubicBezTo>
                    <a:pt x="4" y="9"/>
                    <a:pt x="4" y="9"/>
                    <a:pt x="4" y="9"/>
                  </a:cubicBezTo>
                  <a:cubicBezTo>
                    <a:pt x="2" y="9"/>
                    <a:pt x="0" y="7"/>
                    <a:pt x="0" y="4"/>
                  </a:cubicBezTo>
                  <a:cubicBezTo>
                    <a:pt x="0" y="2"/>
                    <a:pt x="2" y="0"/>
                    <a:pt x="4" y="0"/>
                  </a:cubicBezTo>
                  <a:cubicBezTo>
                    <a:pt x="52" y="0"/>
                    <a:pt x="52" y="0"/>
                    <a:pt x="52" y="0"/>
                  </a:cubicBezTo>
                  <a:cubicBezTo>
                    <a:pt x="54" y="0"/>
                    <a:pt x="56" y="2"/>
                    <a:pt x="56" y="4"/>
                  </a:cubicBezTo>
                  <a:cubicBezTo>
                    <a:pt x="56" y="7"/>
                    <a:pt x="54" y="9"/>
                    <a:pt x="52" y="9"/>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
              <a:extLst>
                <a:ext uri="{FF2B5EF4-FFF2-40B4-BE49-F238E27FC236}">
                  <a16:creationId xmlns:a16="http://schemas.microsoft.com/office/drawing/2014/main" xmlns="" id="{DA8517E4-ED74-41DF-991F-FA84680FD80F}"/>
                </a:ext>
              </a:extLst>
            </p:cNvPr>
            <p:cNvSpPr>
              <a:spLocks/>
            </p:cNvSpPr>
            <p:nvPr/>
          </p:nvSpPr>
          <p:spPr bwMode="auto">
            <a:xfrm>
              <a:off x="3524" y="1879"/>
              <a:ext cx="21" cy="69"/>
            </a:xfrm>
            <a:custGeom>
              <a:avLst/>
              <a:gdLst>
                <a:gd name="T0" fmla="*/ 4 w 9"/>
                <a:gd name="T1" fmla="*/ 29 h 29"/>
                <a:gd name="T2" fmla="*/ 0 w 9"/>
                <a:gd name="T3" fmla="*/ 24 h 29"/>
                <a:gd name="T4" fmla="*/ 0 w 9"/>
                <a:gd name="T5" fmla="*/ 5 h 29"/>
                <a:gd name="T6" fmla="*/ 4 w 9"/>
                <a:gd name="T7" fmla="*/ 0 h 29"/>
                <a:gd name="T8" fmla="*/ 9 w 9"/>
                <a:gd name="T9" fmla="*/ 5 h 29"/>
                <a:gd name="T10" fmla="*/ 9 w 9"/>
                <a:gd name="T11" fmla="*/ 24 h 29"/>
                <a:gd name="T12" fmla="*/ 4 w 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9" h="29">
                  <a:moveTo>
                    <a:pt x="4" y="29"/>
                  </a:moveTo>
                  <a:cubicBezTo>
                    <a:pt x="2" y="29"/>
                    <a:pt x="0" y="27"/>
                    <a:pt x="0" y="24"/>
                  </a:cubicBezTo>
                  <a:cubicBezTo>
                    <a:pt x="0" y="5"/>
                    <a:pt x="0" y="5"/>
                    <a:pt x="0" y="5"/>
                  </a:cubicBezTo>
                  <a:cubicBezTo>
                    <a:pt x="0" y="2"/>
                    <a:pt x="2" y="0"/>
                    <a:pt x="4" y="0"/>
                  </a:cubicBezTo>
                  <a:cubicBezTo>
                    <a:pt x="7" y="0"/>
                    <a:pt x="9" y="2"/>
                    <a:pt x="9" y="5"/>
                  </a:cubicBezTo>
                  <a:cubicBezTo>
                    <a:pt x="9" y="24"/>
                    <a:pt x="9" y="24"/>
                    <a:pt x="9" y="24"/>
                  </a:cubicBezTo>
                  <a:cubicBezTo>
                    <a:pt x="9" y="27"/>
                    <a:pt x="7" y="29"/>
                    <a:pt x="4" y="29"/>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
              <a:extLst>
                <a:ext uri="{FF2B5EF4-FFF2-40B4-BE49-F238E27FC236}">
                  <a16:creationId xmlns:a16="http://schemas.microsoft.com/office/drawing/2014/main" xmlns="" id="{86CC7C13-CA08-40DB-94F2-DFE042F4511A}"/>
                </a:ext>
              </a:extLst>
            </p:cNvPr>
            <p:cNvSpPr>
              <a:spLocks/>
            </p:cNvSpPr>
            <p:nvPr/>
          </p:nvSpPr>
          <p:spPr bwMode="auto">
            <a:xfrm>
              <a:off x="3614" y="1679"/>
              <a:ext cx="105" cy="103"/>
            </a:xfrm>
            <a:custGeom>
              <a:avLst/>
              <a:gdLst>
                <a:gd name="T0" fmla="*/ 39 w 44"/>
                <a:gd name="T1" fmla="*/ 43 h 43"/>
                <a:gd name="T2" fmla="*/ 35 w 44"/>
                <a:gd name="T3" fmla="*/ 42 h 43"/>
                <a:gd name="T4" fmla="*/ 2 w 44"/>
                <a:gd name="T5" fmla="*/ 8 h 43"/>
                <a:gd name="T6" fmla="*/ 2 w 44"/>
                <a:gd name="T7" fmla="*/ 1 h 43"/>
                <a:gd name="T8" fmla="*/ 8 w 44"/>
                <a:gd name="T9" fmla="*/ 1 h 43"/>
                <a:gd name="T10" fmla="*/ 42 w 44"/>
                <a:gd name="T11" fmla="*/ 35 h 43"/>
                <a:gd name="T12" fmla="*/ 42 w 44"/>
                <a:gd name="T13" fmla="*/ 42 h 43"/>
                <a:gd name="T14" fmla="*/ 39 w 44"/>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3">
                  <a:moveTo>
                    <a:pt x="39" y="43"/>
                  </a:moveTo>
                  <a:cubicBezTo>
                    <a:pt x="37" y="43"/>
                    <a:pt x="36" y="42"/>
                    <a:pt x="35" y="42"/>
                  </a:cubicBezTo>
                  <a:cubicBezTo>
                    <a:pt x="2" y="8"/>
                    <a:pt x="2" y="8"/>
                    <a:pt x="2" y="8"/>
                  </a:cubicBezTo>
                  <a:cubicBezTo>
                    <a:pt x="0" y="6"/>
                    <a:pt x="0" y="3"/>
                    <a:pt x="2" y="1"/>
                  </a:cubicBezTo>
                  <a:cubicBezTo>
                    <a:pt x="4" y="0"/>
                    <a:pt x="7" y="0"/>
                    <a:pt x="8" y="1"/>
                  </a:cubicBezTo>
                  <a:cubicBezTo>
                    <a:pt x="42" y="35"/>
                    <a:pt x="42" y="35"/>
                    <a:pt x="42" y="35"/>
                  </a:cubicBezTo>
                  <a:cubicBezTo>
                    <a:pt x="44" y="37"/>
                    <a:pt x="44" y="40"/>
                    <a:pt x="42" y="42"/>
                  </a:cubicBezTo>
                  <a:cubicBezTo>
                    <a:pt x="41" y="42"/>
                    <a:pt x="40" y="43"/>
                    <a:pt x="39" y="43"/>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0">
              <a:extLst>
                <a:ext uri="{FF2B5EF4-FFF2-40B4-BE49-F238E27FC236}">
                  <a16:creationId xmlns:a16="http://schemas.microsoft.com/office/drawing/2014/main" xmlns="" id="{AB09DA27-47B3-4784-83E3-BEA12C92559F}"/>
                </a:ext>
              </a:extLst>
            </p:cNvPr>
            <p:cNvSpPr>
              <a:spLocks/>
            </p:cNvSpPr>
            <p:nvPr/>
          </p:nvSpPr>
          <p:spPr bwMode="auto">
            <a:xfrm>
              <a:off x="3597" y="1663"/>
              <a:ext cx="58" cy="54"/>
            </a:xfrm>
            <a:custGeom>
              <a:avLst/>
              <a:gdLst>
                <a:gd name="T0" fmla="*/ 5 w 24"/>
                <a:gd name="T1" fmla="*/ 23 h 23"/>
                <a:gd name="T2" fmla="*/ 2 w 24"/>
                <a:gd name="T3" fmla="*/ 22 h 23"/>
                <a:gd name="T4" fmla="*/ 2 w 24"/>
                <a:gd name="T5" fmla="*/ 15 h 23"/>
                <a:gd name="T6" fmla="*/ 15 w 24"/>
                <a:gd name="T7" fmla="*/ 2 h 23"/>
                <a:gd name="T8" fmla="*/ 22 w 24"/>
                <a:gd name="T9" fmla="*/ 2 h 23"/>
                <a:gd name="T10" fmla="*/ 22 w 24"/>
                <a:gd name="T11" fmla="*/ 8 h 23"/>
                <a:gd name="T12" fmla="*/ 9 w 24"/>
                <a:gd name="T13" fmla="*/ 22 h 23"/>
                <a:gd name="T14" fmla="*/ 5 w 2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5" y="23"/>
                  </a:moveTo>
                  <a:cubicBezTo>
                    <a:pt x="4" y="23"/>
                    <a:pt x="3" y="23"/>
                    <a:pt x="2" y="22"/>
                  </a:cubicBezTo>
                  <a:cubicBezTo>
                    <a:pt x="0" y="20"/>
                    <a:pt x="0" y="17"/>
                    <a:pt x="2" y="15"/>
                  </a:cubicBezTo>
                  <a:cubicBezTo>
                    <a:pt x="15" y="2"/>
                    <a:pt x="15" y="2"/>
                    <a:pt x="15" y="2"/>
                  </a:cubicBezTo>
                  <a:cubicBezTo>
                    <a:pt x="17" y="0"/>
                    <a:pt x="20" y="0"/>
                    <a:pt x="22" y="2"/>
                  </a:cubicBezTo>
                  <a:cubicBezTo>
                    <a:pt x="24" y="4"/>
                    <a:pt x="24" y="7"/>
                    <a:pt x="22" y="8"/>
                  </a:cubicBezTo>
                  <a:cubicBezTo>
                    <a:pt x="9" y="22"/>
                    <a:pt x="9" y="22"/>
                    <a:pt x="9" y="22"/>
                  </a:cubicBezTo>
                  <a:cubicBezTo>
                    <a:pt x="8" y="23"/>
                    <a:pt x="7" y="23"/>
                    <a:pt x="5" y="23"/>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1">
              <a:extLst>
                <a:ext uri="{FF2B5EF4-FFF2-40B4-BE49-F238E27FC236}">
                  <a16:creationId xmlns:a16="http://schemas.microsoft.com/office/drawing/2014/main" xmlns="" id="{AFB0BEBB-DB80-41BF-B9FB-4B36D318B4F1}"/>
                </a:ext>
              </a:extLst>
            </p:cNvPr>
            <p:cNvSpPr>
              <a:spLocks/>
            </p:cNvSpPr>
            <p:nvPr/>
          </p:nvSpPr>
          <p:spPr bwMode="auto">
            <a:xfrm>
              <a:off x="3980" y="2045"/>
              <a:ext cx="105" cy="103"/>
            </a:xfrm>
            <a:custGeom>
              <a:avLst/>
              <a:gdLst>
                <a:gd name="T0" fmla="*/ 39 w 44"/>
                <a:gd name="T1" fmla="*/ 43 h 43"/>
                <a:gd name="T2" fmla="*/ 35 w 44"/>
                <a:gd name="T3" fmla="*/ 42 h 43"/>
                <a:gd name="T4" fmla="*/ 2 w 44"/>
                <a:gd name="T5" fmla="*/ 8 h 43"/>
                <a:gd name="T6" fmla="*/ 2 w 44"/>
                <a:gd name="T7" fmla="*/ 1 h 43"/>
                <a:gd name="T8" fmla="*/ 8 w 44"/>
                <a:gd name="T9" fmla="*/ 1 h 43"/>
                <a:gd name="T10" fmla="*/ 42 w 44"/>
                <a:gd name="T11" fmla="*/ 35 h 43"/>
                <a:gd name="T12" fmla="*/ 42 w 44"/>
                <a:gd name="T13" fmla="*/ 42 h 43"/>
                <a:gd name="T14" fmla="*/ 39 w 44"/>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3">
                  <a:moveTo>
                    <a:pt x="39" y="43"/>
                  </a:moveTo>
                  <a:cubicBezTo>
                    <a:pt x="37" y="43"/>
                    <a:pt x="36" y="42"/>
                    <a:pt x="35" y="42"/>
                  </a:cubicBezTo>
                  <a:cubicBezTo>
                    <a:pt x="2" y="8"/>
                    <a:pt x="2" y="8"/>
                    <a:pt x="2" y="8"/>
                  </a:cubicBezTo>
                  <a:cubicBezTo>
                    <a:pt x="0" y="6"/>
                    <a:pt x="0" y="3"/>
                    <a:pt x="2" y="1"/>
                  </a:cubicBezTo>
                  <a:cubicBezTo>
                    <a:pt x="4" y="0"/>
                    <a:pt x="7" y="0"/>
                    <a:pt x="8" y="1"/>
                  </a:cubicBezTo>
                  <a:cubicBezTo>
                    <a:pt x="42" y="35"/>
                    <a:pt x="42" y="35"/>
                    <a:pt x="42" y="35"/>
                  </a:cubicBezTo>
                  <a:cubicBezTo>
                    <a:pt x="44" y="37"/>
                    <a:pt x="44" y="40"/>
                    <a:pt x="42" y="42"/>
                  </a:cubicBezTo>
                  <a:cubicBezTo>
                    <a:pt x="41" y="42"/>
                    <a:pt x="40" y="43"/>
                    <a:pt x="39" y="43"/>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2">
              <a:extLst>
                <a:ext uri="{FF2B5EF4-FFF2-40B4-BE49-F238E27FC236}">
                  <a16:creationId xmlns:a16="http://schemas.microsoft.com/office/drawing/2014/main" xmlns="" id="{530150F1-8813-4D5A-B5FC-78A24D29F14E}"/>
                </a:ext>
              </a:extLst>
            </p:cNvPr>
            <p:cNvSpPr>
              <a:spLocks/>
            </p:cNvSpPr>
            <p:nvPr/>
          </p:nvSpPr>
          <p:spPr bwMode="auto">
            <a:xfrm>
              <a:off x="4044" y="2107"/>
              <a:ext cx="55" cy="57"/>
            </a:xfrm>
            <a:custGeom>
              <a:avLst/>
              <a:gdLst>
                <a:gd name="T0" fmla="*/ 5 w 23"/>
                <a:gd name="T1" fmla="*/ 24 h 24"/>
                <a:gd name="T2" fmla="*/ 1 w 23"/>
                <a:gd name="T3" fmla="*/ 22 h 24"/>
                <a:gd name="T4" fmla="*/ 1 w 23"/>
                <a:gd name="T5" fmla="*/ 16 h 24"/>
                <a:gd name="T6" fmla="*/ 15 w 23"/>
                <a:gd name="T7" fmla="*/ 2 h 24"/>
                <a:gd name="T8" fmla="*/ 22 w 23"/>
                <a:gd name="T9" fmla="*/ 2 h 24"/>
                <a:gd name="T10" fmla="*/ 22 w 23"/>
                <a:gd name="T11" fmla="*/ 9 h 24"/>
                <a:gd name="T12" fmla="*/ 8 w 23"/>
                <a:gd name="T13" fmla="*/ 22 h 24"/>
                <a:gd name="T14" fmla="*/ 5 w 23"/>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5" y="24"/>
                  </a:moveTo>
                  <a:cubicBezTo>
                    <a:pt x="4" y="24"/>
                    <a:pt x="2" y="23"/>
                    <a:pt x="1" y="22"/>
                  </a:cubicBezTo>
                  <a:cubicBezTo>
                    <a:pt x="0" y="20"/>
                    <a:pt x="0" y="17"/>
                    <a:pt x="1" y="16"/>
                  </a:cubicBezTo>
                  <a:cubicBezTo>
                    <a:pt x="15" y="2"/>
                    <a:pt x="15" y="2"/>
                    <a:pt x="15" y="2"/>
                  </a:cubicBezTo>
                  <a:cubicBezTo>
                    <a:pt x="17" y="0"/>
                    <a:pt x="20" y="0"/>
                    <a:pt x="22" y="2"/>
                  </a:cubicBezTo>
                  <a:cubicBezTo>
                    <a:pt x="23" y="4"/>
                    <a:pt x="23" y="7"/>
                    <a:pt x="22" y="9"/>
                  </a:cubicBezTo>
                  <a:cubicBezTo>
                    <a:pt x="8" y="22"/>
                    <a:pt x="8" y="22"/>
                    <a:pt x="8" y="22"/>
                  </a:cubicBezTo>
                  <a:cubicBezTo>
                    <a:pt x="7" y="23"/>
                    <a:pt x="6" y="24"/>
                    <a:pt x="5" y="24"/>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4">
              <a:extLst>
                <a:ext uri="{FF2B5EF4-FFF2-40B4-BE49-F238E27FC236}">
                  <a16:creationId xmlns:a16="http://schemas.microsoft.com/office/drawing/2014/main" xmlns="" id="{89196751-D20C-4577-9506-FF6375031CD7}"/>
                </a:ext>
              </a:extLst>
            </p:cNvPr>
            <p:cNvSpPr>
              <a:spLocks/>
            </p:cNvSpPr>
            <p:nvPr/>
          </p:nvSpPr>
          <p:spPr bwMode="auto">
            <a:xfrm>
              <a:off x="4044" y="1663"/>
              <a:ext cx="55" cy="54"/>
            </a:xfrm>
            <a:custGeom>
              <a:avLst/>
              <a:gdLst>
                <a:gd name="T0" fmla="*/ 18 w 23"/>
                <a:gd name="T1" fmla="*/ 23 h 23"/>
                <a:gd name="T2" fmla="*/ 15 w 23"/>
                <a:gd name="T3" fmla="*/ 22 h 23"/>
                <a:gd name="T4" fmla="*/ 1 w 23"/>
                <a:gd name="T5" fmla="*/ 8 h 23"/>
                <a:gd name="T6" fmla="*/ 1 w 23"/>
                <a:gd name="T7" fmla="*/ 2 h 23"/>
                <a:gd name="T8" fmla="*/ 8 w 23"/>
                <a:gd name="T9" fmla="*/ 2 h 23"/>
                <a:gd name="T10" fmla="*/ 22 w 23"/>
                <a:gd name="T11" fmla="*/ 15 h 23"/>
                <a:gd name="T12" fmla="*/ 22 w 23"/>
                <a:gd name="T13" fmla="*/ 22 h 23"/>
                <a:gd name="T14" fmla="*/ 18 w 2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8" y="23"/>
                  </a:moveTo>
                  <a:cubicBezTo>
                    <a:pt x="17" y="23"/>
                    <a:pt x="16" y="23"/>
                    <a:pt x="15" y="22"/>
                  </a:cubicBezTo>
                  <a:cubicBezTo>
                    <a:pt x="1" y="8"/>
                    <a:pt x="1" y="8"/>
                    <a:pt x="1" y="8"/>
                  </a:cubicBezTo>
                  <a:cubicBezTo>
                    <a:pt x="0" y="7"/>
                    <a:pt x="0" y="4"/>
                    <a:pt x="1" y="2"/>
                  </a:cubicBezTo>
                  <a:cubicBezTo>
                    <a:pt x="3" y="0"/>
                    <a:pt x="6" y="0"/>
                    <a:pt x="8" y="2"/>
                  </a:cubicBezTo>
                  <a:cubicBezTo>
                    <a:pt x="22" y="15"/>
                    <a:pt x="22" y="15"/>
                    <a:pt x="22" y="15"/>
                  </a:cubicBezTo>
                  <a:cubicBezTo>
                    <a:pt x="23" y="17"/>
                    <a:pt x="23" y="20"/>
                    <a:pt x="22" y="22"/>
                  </a:cubicBezTo>
                  <a:cubicBezTo>
                    <a:pt x="21" y="23"/>
                    <a:pt x="19" y="23"/>
                    <a:pt x="18" y="23"/>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5">
              <a:extLst>
                <a:ext uri="{FF2B5EF4-FFF2-40B4-BE49-F238E27FC236}">
                  <a16:creationId xmlns:a16="http://schemas.microsoft.com/office/drawing/2014/main" xmlns="" id="{12723BDE-3054-4A43-A191-7C158B34E67F}"/>
                </a:ext>
              </a:extLst>
            </p:cNvPr>
            <p:cNvSpPr>
              <a:spLocks/>
            </p:cNvSpPr>
            <p:nvPr/>
          </p:nvSpPr>
          <p:spPr bwMode="auto">
            <a:xfrm>
              <a:off x="3614" y="2045"/>
              <a:ext cx="105" cy="103"/>
            </a:xfrm>
            <a:custGeom>
              <a:avLst/>
              <a:gdLst>
                <a:gd name="T0" fmla="*/ 5 w 44"/>
                <a:gd name="T1" fmla="*/ 43 h 43"/>
                <a:gd name="T2" fmla="*/ 2 w 44"/>
                <a:gd name="T3" fmla="*/ 42 h 43"/>
                <a:gd name="T4" fmla="*/ 2 w 44"/>
                <a:gd name="T5" fmla="*/ 35 h 43"/>
                <a:gd name="T6" fmla="*/ 35 w 44"/>
                <a:gd name="T7" fmla="*/ 1 h 43"/>
                <a:gd name="T8" fmla="*/ 42 w 44"/>
                <a:gd name="T9" fmla="*/ 1 h 43"/>
                <a:gd name="T10" fmla="*/ 42 w 44"/>
                <a:gd name="T11" fmla="*/ 8 h 43"/>
                <a:gd name="T12" fmla="*/ 8 w 44"/>
                <a:gd name="T13" fmla="*/ 42 h 43"/>
                <a:gd name="T14" fmla="*/ 5 w 44"/>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3">
                  <a:moveTo>
                    <a:pt x="5" y="43"/>
                  </a:moveTo>
                  <a:cubicBezTo>
                    <a:pt x="4" y="43"/>
                    <a:pt x="3" y="42"/>
                    <a:pt x="2" y="42"/>
                  </a:cubicBezTo>
                  <a:cubicBezTo>
                    <a:pt x="0" y="40"/>
                    <a:pt x="0" y="37"/>
                    <a:pt x="2" y="35"/>
                  </a:cubicBezTo>
                  <a:cubicBezTo>
                    <a:pt x="35" y="1"/>
                    <a:pt x="35" y="1"/>
                    <a:pt x="35" y="1"/>
                  </a:cubicBezTo>
                  <a:cubicBezTo>
                    <a:pt x="37" y="0"/>
                    <a:pt x="40" y="0"/>
                    <a:pt x="42" y="1"/>
                  </a:cubicBezTo>
                  <a:cubicBezTo>
                    <a:pt x="44" y="3"/>
                    <a:pt x="44" y="6"/>
                    <a:pt x="42" y="8"/>
                  </a:cubicBezTo>
                  <a:cubicBezTo>
                    <a:pt x="8" y="42"/>
                    <a:pt x="8" y="42"/>
                    <a:pt x="8" y="42"/>
                  </a:cubicBezTo>
                  <a:cubicBezTo>
                    <a:pt x="7" y="42"/>
                    <a:pt x="6" y="43"/>
                    <a:pt x="5" y="43"/>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6">
              <a:extLst>
                <a:ext uri="{FF2B5EF4-FFF2-40B4-BE49-F238E27FC236}">
                  <a16:creationId xmlns:a16="http://schemas.microsoft.com/office/drawing/2014/main" xmlns="" id="{B849E2D3-FC9D-4C20-842F-C21B9F10E17E}"/>
                </a:ext>
              </a:extLst>
            </p:cNvPr>
            <p:cNvSpPr>
              <a:spLocks/>
            </p:cNvSpPr>
            <p:nvPr/>
          </p:nvSpPr>
          <p:spPr bwMode="auto">
            <a:xfrm>
              <a:off x="3597" y="2107"/>
              <a:ext cx="58" cy="57"/>
            </a:xfrm>
            <a:custGeom>
              <a:avLst/>
              <a:gdLst>
                <a:gd name="T0" fmla="*/ 19 w 24"/>
                <a:gd name="T1" fmla="*/ 24 h 24"/>
                <a:gd name="T2" fmla="*/ 15 w 24"/>
                <a:gd name="T3" fmla="*/ 22 h 24"/>
                <a:gd name="T4" fmla="*/ 2 w 24"/>
                <a:gd name="T5" fmla="*/ 9 h 24"/>
                <a:gd name="T6" fmla="*/ 2 w 24"/>
                <a:gd name="T7" fmla="*/ 2 h 24"/>
                <a:gd name="T8" fmla="*/ 9 w 24"/>
                <a:gd name="T9" fmla="*/ 2 h 24"/>
                <a:gd name="T10" fmla="*/ 22 w 24"/>
                <a:gd name="T11" fmla="*/ 16 h 24"/>
                <a:gd name="T12" fmla="*/ 22 w 24"/>
                <a:gd name="T13" fmla="*/ 22 h 24"/>
                <a:gd name="T14" fmla="*/ 19 w 24"/>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4">
                  <a:moveTo>
                    <a:pt x="19" y="24"/>
                  </a:moveTo>
                  <a:cubicBezTo>
                    <a:pt x="18" y="24"/>
                    <a:pt x="16" y="23"/>
                    <a:pt x="15" y="22"/>
                  </a:cubicBezTo>
                  <a:cubicBezTo>
                    <a:pt x="2" y="9"/>
                    <a:pt x="2" y="9"/>
                    <a:pt x="2" y="9"/>
                  </a:cubicBezTo>
                  <a:cubicBezTo>
                    <a:pt x="0" y="7"/>
                    <a:pt x="0" y="4"/>
                    <a:pt x="2" y="2"/>
                  </a:cubicBezTo>
                  <a:cubicBezTo>
                    <a:pt x="4" y="0"/>
                    <a:pt x="7" y="0"/>
                    <a:pt x="9" y="2"/>
                  </a:cubicBezTo>
                  <a:cubicBezTo>
                    <a:pt x="22" y="16"/>
                    <a:pt x="22" y="16"/>
                    <a:pt x="22" y="16"/>
                  </a:cubicBezTo>
                  <a:cubicBezTo>
                    <a:pt x="24" y="17"/>
                    <a:pt x="24" y="20"/>
                    <a:pt x="22" y="22"/>
                  </a:cubicBezTo>
                  <a:cubicBezTo>
                    <a:pt x="21" y="23"/>
                    <a:pt x="20" y="24"/>
                    <a:pt x="19" y="24"/>
                  </a:cubicBezTo>
                  <a:close/>
                </a:path>
              </a:pathLst>
            </a:custGeom>
            <a:solidFill>
              <a:srgbClr val="55D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8">
              <a:extLst>
                <a:ext uri="{FF2B5EF4-FFF2-40B4-BE49-F238E27FC236}">
                  <a16:creationId xmlns:a16="http://schemas.microsoft.com/office/drawing/2014/main" xmlns="" id="{E41E627C-7E32-4984-B97E-8C4A2C3EB2A7}"/>
                </a:ext>
              </a:extLst>
            </p:cNvPr>
            <p:cNvSpPr>
              <a:spLocks/>
            </p:cNvSpPr>
            <p:nvPr/>
          </p:nvSpPr>
          <p:spPr bwMode="auto">
            <a:xfrm>
              <a:off x="3597" y="1965"/>
              <a:ext cx="110" cy="59"/>
            </a:xfrm>
            <a:custGeom>
              <a:avLst/>
              <a:gdLst>
                <a:gd name="T0" fmla="*/ 5 w 46"/>
                <a:gd name="T1" fmla="*/ 25 h 25"/>
                <a:gd name="T2" fmla="*/ 1 w 46"/>
                <a:gd name="T3" fmla="*/ 22 h 25"/>
                <a:gd name="T4" fmla="*/ 3 w 46"/>
                <a:gd name="T5" fmla="*/ 16 h 25"/>
                <a:gd name="T6" fmla="*/ 38 w 46"/>
                <a:gd name="T7" fmla="*/ 1 h 25"/>
                <a:gd name="T8" fmla="*/ 45 w 46"/>
                <a:gd name="T9" fmla="*/ 4 h 25"/>
                <a:gd name="T10" fmla="*/ 42 w 46"/>
                <a:gd name="T11" fmla="*/ 10 h 25"/>
                <a:gd name="T12" fmla="*/ 7 w 46"/>
                <a:gd name="T13" fmla="*/ 25 h 25"/>
                <a:gd name="T14" fmla="*/ 5 w 4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5">
                  <a:moveTo>
                    <a:pt x="5" y="25"/>
                  </a:moveTo>
                  <a:cubicBezTo>
                    <a:pt x="3" y="25"/>
                    <a:pt x="2" y="24"/>
                    <a:pt x="1" y="22"/>
                  </a:cubicBezTo>
                  <a:cubicBezTo>
                    <a:pt x="0" y="20"/>
                    <a:pt x="1" y="17"/>
                    <a:pt x="3" y="16"/>
                  </a:cubicBezTo>
                  <a:cubicBezTo>
                    <a:pt x="38" y="1"/>
                    <a:pt x="38" y="1"/>
                    <a:pt x="38" y="1"/>
                  </a:cubicBezTo>
                  <a:cubicBezTo>
                    <a:pt x="41" y="0"/>
                    <a:pt x="44" y="1"/>
                    <a:pt x="45" y="4"/>
                  </a:cubicBezTo>
                  <a:cubicBezTo>
                    <a:pt x="46" y="6"/>
                    <a:pt x="44" y="9"/>
                    <a:pt x="42" y="10"/>
                  </a:cubicBezTo>
                  <a:cubicBezTo>
                    <a:pt x="7" y="25"/>
                    <a:pt x="7" y="25"/>
                    <a:pt x="7" y="25"/>
                  </a:cubicBezTo>
                  <a:cubicBezTo>
                    <a:pt x="6" y="25"/>
                    <a:pt x="6" y="25"/>
                    <a:pt x="5" y="25"/>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9">
              <a:extLst>
                <a:ext uri="{FF2B5EF4-FFF2-40B4-BE49-F238E27FC236}">
                  <a16:creationId xmlns:a16="http://schemas.microsoft.com/office/drawing/2014/main" xmlns="" id="{F5E10450-C007-4D06-9DDC-BC9D07D1A3A1}"/>
                </a:ext>
              </a:extLst>
            </p:cNvPr>
            <p:cNvSpPr>
              <a:spLocks/>
            </p:cNvSpPr>
            <p:nvPr/>
          </p:nvSpPr>
          <p:spPr bwMode="auto">
            <a:xfrm>
              <a:off x="3588" y="1979"/>
              <a:ext cx="43" cy="66"/>
            </a:xfrm>
            <a:custGeom>
              <a:avLst/>
              <a:gdLst>
                <a:gd name="T0" fmla="*/ 13 w 18"/>
                <a:gd name="T1" fmla="*/ 28 h 28"/>
                <a:gd name="T2" fmla="*/ 8 w 18"/>
                <a:gd name="T3" fmla="*/ 25 h 28"/>
                <a:gd name="T4" fmla="*/ 1 w 18"/>
                <a:gd name="T5" fmla="*/ 7 h 28"/>
                <a:gd name="T6" fmla="*/ 4 w 18"/>
                <a:gd name="T7" fmla="*/ 1 h 28"/>
                <a:gd name="T8" fmla="*/ 10 w 18"/>
                <a:gd name="T9" fmla="*/ 4 h 28"/>
                <a:gd name="T10" fmla="*/ 17 w 18"/>
                <a:gd name="T11" fmla="*/ 21 h 28"/>
                <a:gd name="T12" fmla="*/ 15 w 18"/>
                <a:gd name="T13" fmla="*/ 27 h 28"/>
                <a:gd name="T14" fmla="*/ 13 w 1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8">
                  <a:moveTo>
                    <a:pt x="13" y="28"/>
                  </a:moveTo>
                  <a:cubicBezTo>
                    <a:pt x="11" y="28"/>
                    <a:pt x="9" y="27"/>
                    <a:pt x="8" y="25"/>
                  </a:cubicBezTo>
                  <a:cubicBezTo>
                    <a:pt x="1" y="7"/>
                    <a:pt x="1" y="7"/>
                    <a:pt x="1" y="7"/>
                  </a:cubicBezTo>
                  <a:cubicBezTo>
                    <a:pt x="0" y="5"/>
                    <a:pt x="1" y="2"/>
                    <a:pt x="4" y="1"/>
                  </a:cubicBezTo>
                  <a:cubicBezTo>
                    <a:pt x="6" y="0"/>
                    <a:pt x="9" y="1"/>
                    <a:pt x="10" y="4"/>
                  </a:cubicBezTo>
                  <a:cubicBezTo>
                    <a:pt x="17" y="21"/>
                    <a:pt x="17" y="21"/>
                    <a:pt x="17" y="21"/>
                  </a:cubicBezTo>
                  <a:cubicBezTo>
                    <a:pt x="18" y="23"/>
                    <a:pt x="17" y="26"/>
                    <a:pt x="15" y="27"/>
                  </a:cubicBezTo>
                  <a:cubicBezTo>
                    <a:pt x="14" y="28"/>
                    <a:pt x="13" y="28"/>
                    <a:pt x="13" y="28"/>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1">
              <a:extLst>
                <a:ext uri="{FF2B5EF4-FFF2-40B4-BE49-F238E27FC236}">
                  <a16:creationId xmlns:a16="http://schemas.microsoft.com/office/drawing/2014/main" xmlns="" id="{37A48C01-2A58-4FC0-B797-39083A1A8018}"/>
                </a:ext>
              </a:extLst>
            </p:cNvPr>
            <p:cNvSpPr>
              <a:spLocks/>
            </p:cNvSpPr>
            <p:nvPr/>
          </p:nvSpPr>
          <p:spPr bwMode="auto">
            <a:xfrm>
              <a:off x="4056" y="1786"/>
              <a:ext cx="43" cy="65"/>
            </a:xfrm>
            <a:custGeom>
              <a:avLst/>
              <a:gdLst>
                <a:gd name="T0" fmla="*/ 13 w 18"/>
                <a:gd name="T1" fmla="*/ 27 h 27"/>
                <a:gd name="T2" fmla="*/ 8 w 18"/>
                <a:gd name="T3" fmla="*/ 24 h 27"/>
                <a:gd name="T4" fmla="*/ 1 w 18"/>
                <a:gd name="T5" fmla="*/ 7 h 27"/>
                <a:gd name="T6" fmla="*/ 4 w 18"/>
                <a:gd name="T7" fmla="*/ 0 h 27"/>
                <a:gd name="T8" fmla="*/ 10 w 18"/>
                <a:gd name="T9" fmla="*/ 3 h 27"/>
                <a:gd name="T10" fmla="*/ 17 w 18"/>
                <a:gd name="T11" fmla="*/ 21 h 27"/>
                <a:gd name="T12" fmla="*/ 14 w 18"/>
                <a:gd name="T13" fmla="*/ 27 h 27"/>
                <a:gd name="T14" fmla="*/ 13 w 1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7">
                  <a:moveTo>
                    <a:pt x="13" y="27"/>
                  </a:moveTo>
                  <a:cubicBezTo>
                    <a:pt x="11" y="27"/>
                    <a:pt x="9" y="26"/>
                    <a:pt x="8" y="24"/>
                  </a:cubicBezTo>
                  <a:cubicBezTo>
                    <a:pt x="1" y="7"/>
                    <a:pt x="1" y="7"/>
                    <a:pt x="1" y="7"/>
                  </a:cubicBezTo>
                  <a:cubicBezTo>
                    <a:pt x="0" y="4"/>
                    <a:pt x="1" y="2"/>
                    <a:pt x="4" y="0"/>
                  </a:cubicBezTo>
                  <a:cubicBezTo>
                    <a:pt x="6" y="0"/>
                    <a:pt x="9" y="1"/>
                    <a:pt x="10" y="3"/>
                  </a:cubicBezTo>
                  <a:cubicBezTo>
                    <a:pt x="17" y="21"/>
                    <a:pt x="17" y="21"/>
                    <a:pt x="17" y="21"/>
                  </a:cubicBezTo>
                  <a:cubicBezTo>
                    <a:pt x="18" y="23"/>
                    <a:pt x="17" y="26"/>
                    <a:pt x="14" y="27"/>
                  </a:cubicBezTo>
                  <a:cubicBezTo>
                    <a:pt x="14" y="27"/>
                    <a:pt x="13" y="27"/>
                    <a:pt x="13" y="27"/>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2">
              <a:extLst>
                <a:ext uri="{FF2B5EF4-FFF2-40B4-BE49-F238E27FC236}">
                  <a16:creationId xmlns:a16="http://schemas.microsoft.com/office/drawing/2014/main" xmlns="" id="{888F51CF-B1C1-4513-AF48-D82566BB8667}"/>
                </a:ext>
              </a:extLst>
            </p:cNvPr>
            <p:cNvSpPr>
              <a:spLocks/>
            </p:cNvSpPr>
            <p:nvPr/>
          </p:nvSpPr>
          <p:spPr bwMode="auto">
            <a:xfrm>
              <a:off x="3733" y="2053"/>
              <a:ext cx="62" cy="109"/>
            </a:xfrm>
            <a:custGeom>
              <a:avLst/>
              <a:gdLst>
                <a:gd name="T0" fmla="*/ 6 w 26"/>
                <a:gd name="T1" fmla="*/ 46 h 46"/>
                <a:gd name="T2" fmla="*/ 4 w 26"/>
                <a:gd name="T3" fmla="*/ 45 h 46"/>
                <a:gd name="T4" fmla="*/ 1 w 26"/>
                <a:gd name="T5" fmla="*/ 39 h 46"/>
                <a:gd name="T6" fmla="*/ 16 w 26"/>
                <a:gd name="T7" fmla="*/ 4 h 46"/>
                <a:gd name="T8" fmla="*/ 22 w 26"/>
                <a:gd name="T9" fmla="*/ 1 h 46"/>
                <a:gd name="T10" fmla="*/ 25 w 26"/>
                <a:gd name="T11" fmla="*/ 8 h 46"/>
                <a:gd name="T12" fmla="*/ 10 w 26"/>
                <a:gd name="T13" fmla="*/ 43 h 46"/>
                <a:gd name="T14" fmla="*/ 6 w 26"/>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6">
                  <a:moveTo>
                    <a:pt x="6" y="46"/>
                  </a:moveTo>
                  <a:cubicBezTo>
                    <a:pt x="5" y="46"/>
                    <a:pt x="5" y="45"/>
                    <a:pt x="4" y="45"/>
                  </a:cubicBezTo>
                  <a:cubicBezTo>
                    <a:pt x="2" y="44"/>
                    <a:pt x="0" y="41"/>
                    <a:pt x="1" y="39"/>
                  </a:cubicBezTo>
                  <a:cubicBezTo>
                    <a:pt x="16" y="4"/>
                    <a:pt x="16" y="4"/>
                    <a:pt x="16" y="4"/>
                  </a:cubicBezTo>
                  <a:cubicBezTo>
                    <a:pt x="17" y="2"/>
                    <a:pt x="20" y="0"/>
                    <a:pt x="22" y="1"/>
                  </a:cubicBezTo>
                  <a:cubicBezTo>
                    <a:pt x="25" y="2"/>
                    <a:pt x="26" y="5"/>
                    <a:pt x="25" y="8"/>
                  </a:cubicBezTo>
                  <a:cubicBezTo>
                    <a:pt x="10" y="43"/>
                    <a:pt x="10" y="43"/>
                    <a:pt x="10" y="43"/>
                  </a:cubicBezTo>
                  <a:cubicBezTo>
                    <a:pt x="9" y="44"/>
                    <a:pt x="8" y="46"/>
                    <a:pt x="6" y="46"/>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3">
              <a:extLst>
                <a:ext uri="{FF2B5EF4-FFF2-40B4-BE49-F238E27FC236}">
                  <a16:creationId xmlns:a16="http://schemas.microsoft.com/office/drawing/2014/main" xmlns="" id="{7B2D094C-477C-45C9-B228-52C0DB78B7E0}"/>
                </a:ext>
              </a:extLst>
            </p:cNvPr>
            <p:cNvSpPr>
              <a:spLocks/>
            </p:cNvSpPr>
            <p:nvPr/>
          </p:nvSpPr>
          <p:spPr bwMode="auto">
            <a:xfrm>
              <a:off x="3714" y="2129"/>
              <a:ext cx="67" cy="40"/>
            </a:xfrm>
            <a:custGeom>
              <a:avLst/>
              <a:gdLst>
                <a:gd name="T0" fmla="*/ 23 w 28"/>
                <a:gd name="T1" fmla="*/ 17 h 17"/>
                <a:gd name="T2" fmla="*/ 21 w 28"/>
                <a:gd name="T3" fmla="*/ 17 h 17"/>
                <a:gd name="T4" fmla="*/ 3 w 28"/>
                <a:gd name="T5" fmla="*/ 10 h 17"/>
                <a:gd name="T6" fmla="*/ 1 w 28"/>
                <a:gd name="T7" fmla="*/ 3 h 17"/>
                <a:gd name="T8" fmla="*/ 7 w 28"/>
                <a:gd name="T9" fmla="*/ 1 h 17"/>
                <a:gd name="T10" fmla="*/ 24 w 28"/>
                <a:gd name="T11" fmla="*/ 8 h 17"/>
                <a:gd name="T12" fmla="*/ 27 w 28"/>
                <a:gd name="T13" fmla="*/ 14 h 17"/>
                <a:gd name="T14" fmla="*/ 23 w 28"/>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7">
                  <a:moveTo>
                    <a:pt x="23" y="17"/>
                  </a:moveTo>
                  <a:cubicBezTo>
                    <a:pt x="22" y="17"/>
                    <a:pt x="21" y="17"/>
                    <a:pt x="21" y="17"/>
                  </a:cubicBezTo>
                  <a:cubicBezTo>
                    <a:pt x="3" y="10"/>
                    <a:pt x="3" y="10"/>
                    <a:pt x="3" y="10"/>
                  </a:cubicBezTo>
                  <a:cubicBezTo>
                    <a:pt x="1" y="9"/>
                    <a:pt x="0" y="6"/>
                    <a:pt x="1" y="3"/>
                  </a:cubicBezTo>
                  <a:cubicBezTo>
                    <a:pt x="2" y="1"/>
                    <a:pt x="4" y="0"/>
                    <a:pt x="7" y="1"/>
                  </a:cubicBezTo>
                  <a:cubicBezTo>
                    <a:pt x="24" y="8"/>
                    <a:pt x="24" y="8"/>
                    <a:pt x="24" y="8"/>
                  </a:cubicBezTo>
                  <a:cubicBezTo>
                    <a:pt x="27" y="9"/>
                    <a:pt x="28" y="12"/>
                    <a:pt x="27" y="14"/>
                  </a:cubicBezTo>
                  <a:cubicBezTo>
                    <a:pt x="26" y="16"/>
                    <a:pt x="24" y="17"/>
                    <a:pt x="23" y="17"/>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4">
              <a:extLst>
                <a:ext uri="{FF2B5EF4-FFF2-40B4-BE49-F238E27FC236}">
                  <a16:creationId xmlns:a16="http://schemas.microsoft.com/office/drawing/2014/main" xmlns="" id="{9921BC6B-F5A6-4FA5-B89F-73422D966F57}"/>
                </a:ext>
              </a:extLst>
            </p:cNvPr>
            <p:cNvSpPr>
              <a:spLocks/>
            </p:cNvSpPr>
            <p:nvPr/>
          </p:nvSpPr>
          <p:spPr bwMode="auto">
            <a:xfrm>
              <a:off x="3895" y="1670"/>
              <a:ext cx="59" cy="107"/>
            </a:xfrm>
            <a:custGeom>
              <a:avLst/>
              <a:gdLst>
                <a:gd name="T0" fmla="*/ 5 w 25"/>
                <a:gd name="T1" fmla="*/ 45 h 45"/>
                <a:gd name="T2" fmla="*/ 3 w 25"/>
                <a:gd name="T3" fmla="*/ 44 h 45"/>
                <a:gd name="T4" fmla="*/ 1 w 25"/>
                <a:gd name="T5" fmla="*/ 38 h 45"/>
                <a:gd name="T6" fmla="*/ 15 w 25"/>
                <a:gd name="T7" fmla="*/ 3 h 45"/>
                <a:gd name="T8" fmla="*/ 21 w 25"/>
                <a:gd name="T9" fmla="*/ 1 h 45"/>
                <a:gd name="T10" fmla="*/ 24 w 25"/>
                <a:gd name="T11" fmla="*/ 7 h 45"/>
                <a:gd name="T12" fmla="*/ 9 w 25"/>
                <a:gd name="T13" fmla="*/ 42 h 45"/>
                <a:gd name="T14" fmla="*/ 5 w 2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5">
                  <a:moveTo>
                    <a:pt x="5" y="45"/>
                  </a:moveTo>
                  <a:cubicBezTo>
                    <a:pt x="4" y="45"/>
                    <a:pt x="4" y="45"/>
                    <a:pt x="3" y="44"/>
                  </a:cubicBezTo>
                  <a:cubicBezTo>
                    <a:pt x="1" y="43"/>
                    <a:pt x="0" y="41"/>
                    <a:pt x="1" y="38"/>
                  </a:cubicBezTo>
                  <a:cubicBezTo>
                    <a:pt x="15" y="3"/>
                    <a:pt x="15" y="3"/>
                    <a:pt x="15" y="3"/>
                  </a:cubicBezTo>
                  <a:cubicBezTo>
                    <a:pt x="16" y="1"/>
                    <a:pt x="19" y="0"/>
                    <a:pt x="21" y="1"/>
                  </a:cubicBezTo>
                  <a:cubicBezTo>
                    <a:pt x="24" y="2"/>
                    <a:pt x="25" y="4"/>
                    <a:pt x="24" y="7"/>
                  </a:cubicBezTo>
                  <a:cubicBezTo>
                    <a:pt x="9" y="42"/>
                    <a:pt x="9" y="42"/>
                    <a:pt x="9" y="42"/>
                  </a:cubicBezTo>
                  <a:cubicBezTo>
                    <a:pt x="8" y="44"/>
                    <a:pt x="7" y="45"/>
                    <a:pt x="5" y="45"/>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5">
              <a:extLst>
                <a:ext uri="{FF2B5EF4-FFF2-40B4-BE49-F238E27FC236}">
                  <a16:creationId xmlns:a16="http://schemas.microsoft.com/office/drawing/2014/main" xmlns="" id="{26781742-C083-4367-87BF-CF0B3E038504}"/>
                </a:ext>
              </a:extLst>
            </p:cNvPr>
            <p:cNvSpPr>
              <a:spLocks/>
            </p:cNvSpPr>
            <p:nvPr/>
          </p:nvSpPr>
          <p:spPr bwMode="auto">
            <a:xfrm>
              <a:off x="3907" y="1660"/>
              <a:ext cx="66" cy="41"/>
            </a:xfrm>
            <a:custGeom>
              <a:avLst/>
              <a:gdLst>
                <a:gd name="T0" fmla="*/ 23 w 28"/>
                <a:gd name="T1" fmla="*/ 17 h 17"/>
                <a:gd name="T2" fmla="*/ 21 w 28"/>
                <a:gd name="T3" fmla="*/ 17 h 17"/>
                <a:gd name="T4" fmla="*/ 4 w 28"/>
                <a:gd name="T5" fmla="*/ 10 h 17"/>
                <a:gd name="T6" fmla="*/ 1 w 28"/>
                <a:gd name="T7" fmla="*/ 4 h 17"/>
                <a:gd name="T8" fmla="*/ 7 w 28"/>
                <a:gd name="T9" fmla="*/ 1 h 17"/>
                <a:gd name="T10" fmla="*/ 25 w 28"/>
                <a:gd name="T11" fmla="*/ 8 h 17"/>
                <a:gd name="T12" fmla="*/ 27 w 28"/>
                <a:gd name="T13" fmla="*/ 14 h 17"/>
                <a:gd name="T14" fmla="*/ 23 w 28"/>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7">
                  <a:moveTo>
                    <a:pt x="23" y="17"/>
                  </a:moveTo>
                  <a:cubicBezTo>
                    <a:pt x="23" y="17"/>
                    <a:pt x="22" y="17"/>
                    <a:pt x="21" y="17"/>
                  </a:cubicBezTo>
                  <a:cubicBezTo>
                    <a:pt x="4" y="10"/>
                    <a:pt x="4" y="10"/>
                    <a:pt x="4" y="10"/>
                  </a:cubicBezTo>
                  <a:cubicBezTo>
                    <a:pt x="1" y="9"/>
                    <a:pt x="0" y="6"/>
                    <a:pt x="1" y="4"/>
                  </a:cubicBezTo>
                  <a:cubicBezTo>
                    <a:pt x="2" y="1"/>
                    <a:pt x="5" y="0"/>
                    <a:pt x="7" y="1"/>
                  </a:cubicBezTo>
                  <a:cubicBezTo>
                    <a:pt x="25" y="8"/>
                    <a:pt x="25" y="8"/>
                    <a:pt x="25" y="8"/>
                  </a:cubicBezTo>
                  <a:cubicBezTo>
                    <a:pt x="27" y="9"/>
                    <a:pt x="28" y="12"/>
                    <a:pt x="27" y="14"/>
                  </a:cubicBezTo>
                  <a:cubicBezTo>
                    <a:pt x="27" y="16"/>
                    <a:pt x="25" y="17"/>
                    <a:pt x="23" y="17"/>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6">
              <a:extLst>
                <a:ext uri="{FF2B5EF4-FFF2-40B4-BE49-F238E27FC236}">
                  <a16:creationId xmlns:a16="http://schemas.microsoft.com/office/drawing/2014/main" xmlns="" id="{4DCB2CCD-0567-4F69-8916-9735D2DC23BA}"/>
                </a:ext>
              </a:extLst>
            </p:cNvPr>
            <p:cNvSpPr>
              <a:spLocks/>
            </p:cNvSpPr>
            <p:nvPr/>
          </p:nvSpPr>
          <p:spPr bwMode="auto">
            <a:xfrm>
              <a:off x="3895" y="2053"/>
              <a:ext cx="59" cy="109"/>
            </a:xfrm>
            <a:custGeom>
              <a:avLst/>
              <a:gdLst>
                <a:gd name="T0" fmla="*/ 19 w 25"/>
                <a:gd name="T1" fmla="*/ 46 h 46"/>
                <a:gd name="T2" fmla="*/ 15 w 25"/>
                <a:gd name="T3" fmla="*/ 43 h 46"/>
                <a:gd name="T4" fmla="*/ 1 w 25"/>
                <a:gd name="T5" fmla="*/ 8 h 46"/>
                <a:gd name="T6" fmla="*/ 3 w 25"/>
                <a:gd name="T7" fmla="*/ 1 h 46"/>
                <a:gd name="T8" fmla="*/ 9 w 25"/>
                <a:gd name="T9" fmla="*/ 4 h 46"/>
                <a:gd name="T10" fmla="*/ 24 w 25"/>
                <a:gd name="T11" fmla="*/ 39 h 46"/>
                <a:gd name="T12" fmla="*/ 21 w 25"/>
                <a:gd name="T13" fmla="*/ 45 h 46"/>
                <a:gd name="T14" fmla="*/ 19 w 25"/>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6">
                  <a:moveTo>
                    <a:pt x="19" y="46"/>
                  </a:moveTo>
                  <a:cubicBezTo>
                    <a:pt x="18" y="46"/>
                    <a:pt x="16" y="44"/>
                    <a:pt x="15" y="43"/>
                  </a:cubicBezTo>
                  <a:cubicBezTo>
                    <a:pt x="1" y="8"/>
                    <a:pt x="1" y="8"/>
                    <a:pt x="1" y="8"/>
                  </a:cubicBezTo>
                  <a:cubicBezTo>
                    <a:pt x="0" y="5"/>
                    <a:pt x="1" y="2"/>
                    <a:pt x="3" y="1"/>
                  </a:cubicBezTo>
                  <a:cubicBezTo>
                    <a:pt x="5" y="0"/>
                    <a:pt x="8" y="2"/>
                    <a:pt x="9" y="4"/>
                  </a:cubicBezTo>
                  <a:cubicBezTo>
                    <a:pt x="24" y="39"/>
                    <a:pt x="24" y="39"/>
                    <a:pt x="24" y="39"/>
                  </a:cubicBezTo>
                  <a:cubicBezTo>
                    <a:pt x="25" y="41"/>
                    <a:pt x="24" y="44"/>
                    <a:pt x="21" y="45"/>
                  </a:cubicBezTo>
                  <a:cubicBezTo>
                    <a:pt x="21" y="45"/>
                    <a:pt x="20" y="46"/>
                    <a:pt x="19" y="46"/>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7">
              <a:extLst>
                <a:ext uri="{FF2B5EF4-FFF2-40B4-BE49-F238E27FC236}">
                  <a16:creationId xmlns:a16="http://schemas.microsoft.com/office/drawing/2014/main" xmlns="" id="{B7320A78-4E67-4336-9163-5370CF1C7EC4}"/>
                </a:ext>
              </a:extLst>
            </p:cNvPr>
            <p:cNvSpPr>
              <a:spLocks/>
            </p:cNvSpPr>
            <p:nvPr/>
          </p:nvSpPr>
          <p:spPr bwMode="auto">
            <a:xfrm>
              <a:off x="3907" y="2129"/>
              <a:ext cx="66" cy="40"/>
            </a:xfrm>
            <a:custGeom>
              <a:avLst/>
              <a:gdLst>
                <a:gd name="T0" fmla="*/ 6 w 28"/>
                <a:gd name="T1" fmla="*/ 17 h 17"/>
                <a:gd name="T2" fmla="*/ 1 w 28"/>
                <a:gd name="T3" fmla="*/ 14 h 17"/>
                <a:gd name="T4" fmla="*/ 4 w 28"/>
                <a:gd name="T5" fmla="*/ 8 h 17"/>
                <a:gd name="T6" fmla="*/ 21 w 28"/>
                <a:gd name="T7" fmla="*/ 1 h 17"/>
                <a:gd name="T8" fmla="*/ 27 w 28"/>
                <a:gd name="T9" fmla="*/ 3 h 17"/>
                <a:gd name="T10" fmla="*/ 25 w 28"/>
                <a:gd name="T11" fmla="*/ 10 h 17"/>
                <a:gd name="T12" fmla="*/ 7 w 28"/>
                <a:gd name="T13" fmla="*/ 17 h 17"/>
                <a:gd name="T14" fmla="*/ 6 w 28"/>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7">
                  <a:moveTo>
                    <a:pt x="6" y="17"/>
                  </a:moveTo>
                  <a:cubicBezTo>
                    <a:pt x="4" y="17"/>
                    <a:pt x="2" y="16"/>
                    <a:pt x="1" y="14"/>
                  </a:cubicBezTo>
                  <a:cubicBezTo>
                    <a:pt x="0" y="12"/>
                    <a:pt x="1" y="9"/>
                    <a:pt x="4" y="8"/>
                  </a:cubicBezTo>
                  <a:cubicBezTo>
                    <a:pt x="21" y="1"/>
                    <a:pt x="21" y="1"/>
                    <a:pt x="21" y="1"/>
                  </a:cubicBezTo>
                  <a:cubicBezTo>
                    <a:pt x="24" y="0"/>
                    <a:pt x="26" y="1"/>
                    <a:pt x="27" y="3"/>
                  </a:cubicBezTo>
                  <a:cubicBezTo>
                    <a:pt x="28" y="6"/>
                    <a:pt x="27" y="9"/>
                    <a:pt x="25" y="10"/>
                  </a:cubicBezTo>
                  <a:cubicBezTo>
                    <a:pt x="7" y="17"/>
                    <a:pt x="7" y="17"/>
                    <a:pt x="7" y="17"/>
                  </a:cubicBezTo>
                  <a:cubicBezTo>
                    <a:pt x="7" y="17"/>
                    <a:pt x="6" y="17"/>
                    <a:pt x="6" y="17"/>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9">
              <a:extLst>
                <a:ext uri="{FF2B5EF4-FFF2-40B4-BE49-F238E27FC236}">
                  <a16:creationId xmlns:a16="http://schemas.microsoft.com/office/drawing/2014/main" xmlns="" id="{C37D0068-6445-45A1-B4C2-D29124B92A0E}"/>
                </a:ext>
              </a:extLst>
            </p:cNvPr>
            <p:cNvSpPr>
              <a:spLocks/>
            </p:cNvSpPr>
            <p:nvPr/>
          </p:nvSpPr>
          <p:spPr bwMode="auto">
            <a:xfrm>
              <a:off x="3714" y="1660"/>
              <a:ext cx="67" cy="41"/>
            </a:xfrm>
            <a:custGeom>
              <a:avLst/>
              <a:gdLst>
                <a:gd name="T0" fmla="*/ 5 w 28"/>
                <a:gd name="T1" fmla="*/ 17 h 17"/>
                <a:gd name="T2" fmla="*/ 1 w 28"/>
                <a:gd name="T3" fmla="*/ 14 h 17"/>
                <a:gd name="T4" fmla="*/ 3 w 28"/>
                <a:gd name="T5" fmla="*/ 8 h 17"/>
                <a:gd name="T6" fmla="*/ 21 w 28"/>
                <a:gd name="T7" fmla="*/ 1 h 17"/>
                <a:gd name="T8" fmla="*/ 27 w 28"/>
                <a:gd name="T9" fmla="*/ 4 h 17"/>
                <a:gd name="T10" fmla="*/ 24 w 28"/>
                <a:gd name="T11" fmla="*/ 10 h 17"/>
                <a:gd name="T12" fmla="*/ 7 w 28"/>
                <a:gd name="T13" fmla="*/ 17 h 17"/>
                <a:gd name="T14" fmla="*/ 5 w 28"/>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7">
                  <a:moveTo>
                    <a:pt x="5" y="17"/>
                  </a:moveTo>
                  <a:cubicBezTo>
                    <a:pt x="3" y="17"/>
                    <a:pt x="1" y="16"/>
                    <a:pt x="1" y="14"/>
                  </a:cubicBezTo>
                  <a:cubicBezTo>
                    <a:pt x="0" y="12"/>
                    <a:pt x="1" y="9"/>
                    <a:pt x="3" y="8"/>
                  </a:cubicBezTo>
                  <a:cubicBezTo>
                    <a:pt x="21" y="1"/>
                    <a:pt x="21" y="1"/>
                    <a:pt x="21" y="1"/>
                  </a:cubicBezTo>
                  <a:cubicBezTo>
                    <a:pt x="23" y="0"/>
                    <a:pt x="26" y="1"/>
                    <a:pt x="27" y="4"/>
                  </a:cubicBezTo>
                  <a:cubicBezTo>
                    <a:pt x="28" y="6"/>
                    <a:pt x="27" y="9"/>
                    <a:pt x="24" y="10"/>
                  </a:cubicBezTo>
                  <a:cubicBezTo>
                    <a:pt x="7" y="17"/>
                    <a:pt x="7" y="17"/>
                    <a:pt x="7" y="17"/>
                  </a:cubicBezTo>
                  <a:cubicBezTo>
                    <a:pt x="6" y="17"/>
                    <a:pt x="6" y="17"/>
                    <a:pt x="5" y="17"/>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0">
              <a:extLst>
                <a:ext uri="{FF2B5EF4-FFF2-40B4-BE49-F238E27FC236}">
                  <a16:creationId xmlns:a16="http://schemas.microsoft.com/office/drawing/2014/main" xmlns="" id="{B0034A30-596D-4257-B5C1-899AD1E04D59}"/>
                </a:ext>
              </a:extLst>
            </p:cNvPr>
            <p:cNvSpPr>
              <a:spLocks/>
            </p:cNvSpPr>
            <p:nvPr/>
          </p:nvSpPr>
          <p:spPr bwMode="auto">
            <a:xfrm>
              <a:off x="3983" y="1965"/>
              <a:ext cx="107" cy="59"/>
            </a:xfrm>
            <a:custGeom>
              <a:avLst/>
              <a:gdLst>
                <a:gd name="T0" fmla="*/ 40 w 45"/>
                <a:gd name="T1" fmla="*/ 25 h 25"/>
                <a:gd name="T2" fmla="*/ 38 w 45"/>
                <a:gd name="T3" fmla="*/ 25 h 25"/>
                <a:gd name="T4" fmla="*/ 3 w 45"/>
                <a:gd name="T5" fmla="*/ 10 h 25"/>
                <a:gd name="T6" fmla="*/ 1 w 45"/>
                <a:gd name="T7" fmla="*/ 4 h 25"/>
                <a:gd name="T8" fmla="*/ 7 w 45"/>
                <a:gd name="T9" fmla="*/ 1 h 25"/>
                <a:gd name="T10" fmla="*/ 42 w 45"/>
                <a:gd name="T11" fmla="*/ 16 h 25"/>
                <a:gd name="T12" fmla="*/ 44 w 45"/>
                <a:gd name="T13" fmla="*/ 22 h 25"/>
                <a:gd name="T14" fmla="*/ 40 w 4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25">
                  <a:moveTo>
                    <a:pt x="40" y="25"/>
                  </a:moveTo>
                  <a:cubicBezTo>
                    <a:pt x="39" y="25"/>
                    <a:pt x="39" y="25"/>
                    <a:pt x="38" y="25"/>
                  </a:cubicBezTo>
                  <a:cubicBezTo>
                    <a:pt x="3" y="10"/>
                    <a:pt x="3" y="10"/>
                    <a:pt x="3" y="10"/>
                  </a:cubicBezTo>
                  <a:cubicBezTo>
                    <a:pt x="1" y="9"/>
                    <a:pt x="0" y="6"/>
                    <a:pt x="1" y="4"/>
                  </a:cubicBezTo>
                  <a:cubicBezTo>
                    <a:pt x="2" y="1"/>
                    <a:pt x="4" y="0"/>
                    <a:pt x="7" y="1"/>
                  </a:cubicBezTo>
                  <a:cubicBezTo>
                    <a:pt x="42" y="16"/>
                    <a:pt x="42" y="16"/>
                    <a:pt x="42" y="16"/>
                  </a:cubicBezTo>
                  <a:cubicBezTo>
                    <a:pt x="44" y="17"/>
                    <a:pt x="45" y="20"/>
                    <a:pt x="44" y="22"/>
                  </a:cubicBezTo>
                  <a:cubicBezTo>
                    <a:pt x="44" y="24"/>
                    <a:pt x="42" y="25"/>
                    <a:pt x="40" y="25"/>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1">
              <a:extLst>
                <a:ext uri="{FF2B5EF4-FFF2-40B4-BE49-F238E27FC236}">
                  <a16:creationId xmlns:a16="http://schemas.microsoft.com/office/drawing/2014/main" xmlns="" id="{B7AEE0E4-F06B-4AAC-9809-BB9D0C112629}"/>
                </a:ext>
              </a:extLst>
            </p:cNvPr>
            <p:cNvSpPr>
              <a:spLocks/>
            </p:cNvSpPr>
            <p:nvPr/>
          </p:nvSpPr>
          <p:spPr bwMode="auto">
            <a:xfrm>
              <a:off x="4056" y="1979"/>
              <a:ext cx="43" cy="66"/>
            </a:xfrm>
            <a:custGeom>
              <a:avLst/>
              <a:gdLst>
                <a:gd name="T0" fmla="*/ 5 w 18"/>
                <a:gd name="T1" fmla="*/ 28 h 28"/>
                <a:gd name="T2" fmla="*/ 4 w 18"/>
                <a:gd name="T3" fmla="*/ 27 h 28"/>
                <a:gd name="T4" fmla="*/ 1 w 18"/>
                <a:gd name="T5" fmla="*/ 21 h 28"/>
                <a:gd name="T6" fmla="*/ 8 w 18"/>
                <a:gd name="T7" fmla="*/ 4 h 28"/>
                <a:gd name="T8" fmla="*/ 14 w 18"/>
                <a:gd name="T9" fmla="*/ 1 h 28"/>
                <a:gd name="T10" fmla="*/ 17 w 18"/>
                <a:gd name="T11" fmla="*/ 7 h 28"/>
                <a:gd name="T12" fmla="*/ 10 w 18"/>
                <a:gd name="T13" fmla="*/ 25 h 28"/>
                <a:gd name="T14" fmla="*/ 5 w 1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8">
                  <a:moveTo>
                    <a:pt x="5" y="28"/>
                  </a:moveTo>
                  <a:cubicBezTo>
                    <a:pt x="5" y="28"/>
                    <a:pt x="4" y="28"/>
                    <a:pt x="4" y="27"/>
                  </a:cubicBezTo>
                  <a:cubicBezTo>
                    <a:pt x="1" y="26"/>
                    <a:pt x="0" y="23"/>
                    <a:pt x="1" y="21"/>
                  </a:cubicBezTo>
                  <a:cubicBezTo>
                    <a:pt x="8" y="4"/>
                    <a:pt x="8" y="4"/>
                    <a:pt x="8" y="4"/>
                  </a:cubicBezTo>
                  <a:cubicBezTo>
                    <a:pt x="9" y="1"/>
                    <a:pt x="12" y="0"/>
                    <a:pt x="14" y="1"/>
                  </a:cubicBezTo>
                  <a:cubicBezTo>
                    <a:pt x="17" y="2"/>
                    <a:pt x="18" y="5"/>
                    <a:pt x="17" y="7"/>
                  </a:cubicBezTo>
                  <a:cubicBezTo>
                    <a:pt x="10" y="25"/>
                    <a:pt x="10" y="25"/>
                    <a:pt x="10" y="25"/>
                  </a:cubicBezTo>
                  <a:cubicBezTo>
                    <a:pt x="9" y="27"/>
                    <a:pt x="7" y="28"/>
                    <a:pt x="5" y="28"/>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2">
              <a:extLst>
                <a:ext uri="{FF2B5EF4-FFF2-40B4-BE49-F238E27FC236}">
                  <a16:creationId xmlns:a16="http://schemas.microsoft.com/office/drawing/2014/main" xmlns="" id="{2DA4A6F5-5ABD-41BC-AC29-A3553F3C81C4}"/>
                </a:ext>
              </a:extLst>
            </p:cNvPr>
            <p:cNvSpPr>
              <a:spLocks/>
            </p:cNvSpPr>
            <p:nvPr/>
          </p:nvSpPr>
          <p:spPr bwMode="auto">
            <a:xfrm>
              <a:off x="3597" y="1805"/>
              <a:ext cx="110" cy="60"/>
            </a:xfrm>
            <a:custGeom>
              <a:avLst/>
              <a:gdLst>
                <a:gd name="T0" fmla="*/ 40 w 46"/>
                <a:gd name="T1" fmla="*/ 25 h 25"/>
                <a:gd name="T2" fmla="*/ 38 w 46"/>
                <a:gd name="T3" fmla="*/ 24 h 25"/>
                <a:gd name="T4" fmla="*/ 3 w 46"/>
                <a:gd name="T5" fmla="*/ 10 h 25"/>
                <a:gd name="T6" fmla="*/ 1 w 46"/>
                <a:gd name="T7" fmla="*/ 4 h 25"/>
                <a:gd name="T8" fmla="*/ 7 w 46"/>
                <a:gd name="T9" fmla="*/ 1 h 25"/>
                <a:gd name="T10" fmla="*/ 42 w 46"/>
                <a:gd name="T11" fmla="*/ 16 h 25"/>
                <a:gd name="T12" fmla="*/ 45 w 46"/>
                <a:gd name="T13" fmla="*/ 22 h 25"/>
                <a:gd name="T14" fmla="*/ 40 w 4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5">
                  <a:moveTo>
                    <a:pt x="40" y="25"/>
                  </a:moveTo>
                  <a:cubicBezTo>
                    <a:pt x="40" y="25"/>
                    <a:pt x="39" y="25"/>
                    <a:pt x="38" y="24"/>
                  </a:cubicBezTo>
                  <a:cubicBezTo>
                    <a:pt x="3" y="10"/>
                    <a:pt x="3" y="10"/>
                    <a:pt x="3" y="10"/>
                  </a:cubicBezTo>
                  <a:cubicBezTo>
                    <a:pt x="1" y="9"/>
                    <a:pt x="0" y="6"/>
                    <a:pt x="1" y="4"/>
                  </a:cubicBezTo>
                  <a:cubicBezTo>
                    <a:pt x="2" y="1"/>
                    <a:pt x="5" y="0"/>
                    <a:pt x="7" y="1"/>
                  </a:cubicBezTo>
                  <a:cubicBezTo>
                    <a:pt x="42" y="16"/>
                    <a:pt x="42" y="16"/>
                    <a:pt x="42" y="16"/>
                  </a:cubicBezTo>
                  <a:cubicBezTo>
                    <a:pt x="44" y="17"/>
                    <a:pt x="46" y="20"/>
                    <a:pt x="45" y="22"/>
                  </a:cubicBezTo>
                  <a:cubicBezTo>
                    <a:pt x="44" y="24"/>
                    <a:pt x="42" y="25"/>
                    <a:pt x="40" y="25"/>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3">
              <a:extLst>
                <a:ext uri="{FF2B5EF4-FFF2-40B4-BE49-F238E27FC236}">
                  <a16:creationId xmlns:a16="http://schemas.microsoft.com/office/drawing/2014/main" xmlns="" id="{5810F1A8-C6DD-42A2-A5A4-C8B3BA4F8DAC}"/>
                </a:ext>
              </a:extLst>
            </p:cNvPr>
            <p:cNvSpPr>
              <a:spLocks/>
            </p:cNvSpPr>
            <p:nvPr/>
          </p:nvSpPr>
          <p:spPr bwMode="auto">
            <a:xfrm>
              <a:off x="3588" y="1786"/>
              <a:ext cx="43" cy="65"/>
            </a:xfrm>
            <a:custGeom>
              <a:avLst/>
              <a:gdLst>
                <a:gd name="T0" fmla="*/ 6 w 18"/>
                <a:gd name="T1" fmla="*/ 27 h 27"/>
                <a:gd name="T2" fmla="*/ 4 w 18"/>
                <a:gd name="T3" fmla="*/ 27 h 27"/>
                <a:gd name="T4" fmla="*/ 1 w 18"/>
                <a:gd name="T5" fmla="*/ 21 h 27"/>
                <a:gd name="T6" fmla="*/ 8 w 18"/>
                <a:gd name="T7" fmla="*/ 3 h 27"/>
                <a:gd name="T8" fmla="*/ 15 w 18"/>
                <a:gd name="T9" fmla="*/ 0 h 27"/>
                <a:gd name="T10" fmla="*/ 17 w 18"/>
                <a:gd name="T11" fmla="*/ 7 h 27"/>
                <a:gd name="T12" fmla="*/ 10 w 18"/>
                <a:gd name="T13" fmla="*/ 24 h 27"/>
                <a:gd name="T14" fmla="*/ 6 w 1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7">
                  <a:moveTo>
                    <a:pt x="6" y="27"/>
                  </a:moveTo>
                  <a:cubicBezTo>
                    <a:pt x="5" y="27"/>
                    <a:pt x="4" y="27"/>
                    <a:pt x="4" y="27"/>
                  </a:cubicBezTo>
                  <a:cubicBezTo>
                    <a:pt x="1" y="26"/>
                    <a:pt x="0" y="23"/>
                    <a:pt x="1" y="21"/>
                  </a:cubicBezTo>
                  <a:cubicBezTo>
                    <a:pt x="8" y="3"/>
                    <a:pt x="8" y="3"/>
                    <a:pt x="8" y="3"/>
                  </a:cubicBezTo>
                  <a:cubicBezTo>
                    <a:pt x="9" y="1"/>
                    <a:pt x="12" y="0"/>
                    <a:pt x="15" y="0"/>
                  </a:cubicBezTo>
                  <a:cubicBezTo>
                    <a:pt x="17" y="2"/>
                    <a:pt x="18" y="4"/>
                    <a:pt x="17" y="7"/>
                  </a:cubicBezTo>
                  <a:cubicBezTo>
                    <a:pt x="10" y="24"/>
                    <a:pt x="10" y="24"/>
                    <a:pt x="10" y="24"/>
                  </a:cubicBezTo>
                  <a:cubicBezTo>
                    <a:pt x="9" y="26"/>
                    <a:pt x="7" y="27"/>
                    <a:pt x="6" y="27"/>
                  </a:cubicBez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6" name="TextBox 10">
            <a:extLst>
              <a:ext uri="{FF2B5EF4-FFF2-40B4-BE49-F238E27FC236}">
                <a16:creationId xmlns:a16="http://schemas.microsoft.com/office/drawing/2014/main" xmlns="" id="{12F1C740-B63E-411C-8E66-AA0C41E1C780}"/>
              </a:ext>
            </a:extLst>
          </p:cNvPr>
          <p:cNvSpPr txBox="1">
            <a:spLocks noChangeArrowheads="1"/>
          </p:cNvSpPr>
          <p:nvPr/>
        </p:nvSpPr>
        <p:spPr bwMode="auto">
          <a:xfrm>
            <a:off x="3457409" y="2430063"/>
            <a:ext cx="1628017" cy="206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ES" sz="1600" b="1" dirty="0">
                <a:solidFill>
                  <a:schemeClr val="bg1"/>
                </a:solidFill>
                <a:latin typeface="Arial" panose="020B0604020202020204" pitchFamily="34" charset="0"/>
                <a:cs typeface="Arial" panose="020B0604020202020204" pitchFamily="34" charset="0"/>
              </a:rPr>
              <a:t>Plátanos, manzanas, peras, melocotones y bayas. Son fáciles de digerir y ricas en nutrientes.</a:t>
            </a:r>
            <a:endParaRPr lang="es-CO" sz="1600" dirty="0">
              <a:solidFill>
                <a:schemeClr val="bg1"/>
              </a:solidFill>
              <a:latin typeface="Arial" panose="020B0604020202020204" pitchFamily="34" charset="0"/>
              <a:cs typeface="Arial" panose="020B0604020202020204" pitchFamily="34" charset="0"/>
            </a:endParaRPr>
          </a:p>
        </p:txBody>
      </p:sp>
      <p:sp>
        <p:nvSpPr>
          <p:cNvPr id="177" name="TextBox 10">
            <a:extLst>
              <a:ext uri="{FF2B5EF4-FFF2-40B4-BE49-F238E27FC236}">
                <a16:creationId xmlns:a16="http://schemas.microsoft.com/office/drawing/2014/main" xmlns="" id="{BE251D49-DCDC-4DC5-9532-D4D1F6F471EB}"/>
              </a:ext>
            </a:extLst>
          </p:cNvPr>
          <p:cNvSpPr txBox="1">
            <a:spLocks noChangeArrowheads="1"/>
          </p:cNvSpPr>
          <p:nvPr/>
        </p:nvSpPr>
        <p:spPr bwMode="auto">
          <a:xfrm>
            <a:off x="4796919" y="4267617"/>
            <a:ext cx="2544832" cy="156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pt-BR" sz="1600" b="1" dirty="0" err="1">
                <a:latin typeface="Arial" panose="020B0604020202020204" pitchFamily="34" charset="0"/>
                <a:cs typeface="Arial" panose="020B0604020202020204" pitchFamily="34" charset="0"/>
              </a:rPr>
              <a:t>Naranjas</a:t>
            </a:r>
            <a:endParaRPr lang="pt-BR" sz="1600" b="1" dirty="0">
              <a:latin typeface="Arial" panose="020B0604020202020204" pitchFamily="34" charset="0"/>
              <a:cs typeface="Arial" panose="020B0604020202020204" pitchFamily="34" charset="0"/>
            </a:endParaRPr>
          </a:p>
          <a:p>
            <a:pPr algn="ctr"/>
            <a:r>
              <a:rPr lang="pt-BR" sz="1600" b="1" dirty="0" err="1">
                <a:latin typeface="Arial" panose="020B0604020202020204" pitchFamily="34" charset="0"/>
                <a:cs typeface="Arial" panose="020B0604020202020204" pitchFamily="34" charset="0"/>
              </a:rPr>
              <a:t>Higos</a:t>
            </a:r>
            <a:r>
              <a:rPr lang="pt-BR" sz="1600" b="1" dirty="0">
                <a:latin typeface="Arial" panose="020B0604020202020204" pitchFamily="34" charset="0"/>
                <a:cs typeface="Arial" panose="020B0604020202020204" pitchFamily="34" charset="0"/>
              </a:rPr>
              <a:t>,</a:t>
            </a:r>
          </a:p>
          <a:p>
            <a:pPr algn="ctr"/>
            <a:r>
              <a:rPr lang="pt-BR" sz="1600" b="1" dirty="0">
                <a:latin typeface="Arial" panose="020B0604020202020204" pitchFamily="34" charset="0"/>
                <a:cs typeface="Arial" panose="020B0604020202020204" pitchFamily="34" charset="0"/>
              </a:rPr>
              <a:t>Moras, Granadas, Kiwi,</a:t>
            </a:r>
          </a:p>
          <a:p>
            <a:pPr algn="ctr"/>
            <a:r>
              <a:rPr lang="pt-BR" sz="1600" b="1" dirty="0">
                <a:latin typeface="Arial" panose="020B0604020202020204" pitchFamily="34" charset="0"/>
                <a:cs typeface="Arial" panose="020B0604020202020204" pitchFamily="34" charset="0"/>
              </a:rPr>
              <a:t>Fresas,</a:t>
            </a:r>
          </a:p>
          <a:p>
            <a:pPr algn="ctr"/>
            <a:r>
              <a:rPr lang="pt-BR" sz="1600" b="1" dirty="0" err="1">
                <a:latin typeface="Arial" panose="020B0604020202020204" pitchFamily="34" charset="0"/>
                <a:cs typeface="Arial" panose="020B0604020202020204" pitchFamily="34" charset="0"/>
              </a:rPr>
              <a:t>Frambuesas</a:t>
            </a:r>
            <a:r>
              <a:rPr lang="pt-BR" sz="1600" b="1" dirty="0">
                <a:latin typeface="Arial" panose="020B0604020202020204" pitchFamily="34" charset="0"/>
                <a:cs typeface="Arial" panose="020B0604020202020204" pitchFamily="34" charset="0"/>
              </a:rPr>
              <a:t>,</a:t>
            </a:r>
          </a:p>
          <a:p>
            <a:pPr algn="ctr"/>
            <a:r>
              <a:rPr lang="pt-BR" sz="1600" b="1" dirty="0" err="1">
                <a:latin typeface="Arial" panose="020B0604020202020204" pitchFamily="34" charset="0"/>
                <a:cs typeface="Arial" panose="020B0604020202020204" pitchFamily="34" charset="0"/>
              </a:rPr>
              <a:t>Mangos</a:t>
            </a:r>
            <a:r>
              <a:rPr lang="pt-BR" sz="1600" b="1" dirty="0">
                <a:latin typeface="Arial" panose="020B0604020202020204" pitchFamily="34" charset="0"/>
                <a:cs typeface="Arial" panose="020B0604020202020204" pitchFamily="34" charset="0"/>
              </a:rPr>
              <a:t>.</a:t>
            </a:r>
          </a:p>
        </p:txBody>
      </p:sp>
      <p:sp>
        <p:nvSpPr>
          <p:cNvPr id="179" name="TextBox 10">
            <a:extLst>
              <a:ext uri="{FF2B5EF4-FFF2-40B4-BE49-F238E27FC236}">
                <a16:creationId xmlns:a16="http://schemas.microsoft.com/office/drawing/2014/main" xmlns="" id="{14C301CF-2EA8-46E0-B2CB-856CEB7A54C3}"/>
              </a:ext>
            </a:extLst>
          </p:cNvPr>
          <p:cNvSpPr txBox="1">
            <a:spLocks noChangeArrowheads="1"/>
          </p:cNvSpPr>
          <p:nvPr/>
        </p:nvSpPr>
        <p:spPr bwMode="auto">
          <a:xfrm>
            <a:off x="4915709" y="1038474"/>
            <a:ext cx="2167299" cy="132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ES" sz="1600" b="1" dirty="0">
                <a:solidFill>
                  <a:schemeClr val="bg1"/>
                </a:solidFill>
                <a:latin typeface="Arial" panose="020B0604020202020204" pitchFamily="34" charset="0"/>
                <a:cs typeface="Arial" panose="020B0604020202020204" pitchFamily="34" charset="0"/>
              </a:rPr>
              <a:t>Arándanos,</a:t>
            </a:r>
          </a:p>
          <a:p>
            <a:pPr algn="ctr"/>
            <a:r>
              <a:rPr lang="es-ES" sz="1600" b="1" dirty="0">
                <a:solidFill>
                  <a:schemeClr val="bg1"/>
                </a:solidFill>
                <a:latin typeface="Arial" panose="020B0604020202020204" pitchFamily="34" charset="0"/>
                <a:cs typeface="Arial" panose="020B0604020202020204" pitchFamily="34" charset="0"/>
              </a:rPr>
              <a:t>Cerezas,</a:t>
            </a:r>
          </a:p>
          <a:p>
            <a:pPr algn="ctr"/>
            <a:r>
              <a:rPr lang="es-ES" sz="1600" b="1" dirty="0">
                <a:solidFill>
                  <a:schemeClr val="bg1"/>
                </a:solidFill>
                <a:latin typeface="Arial" panose="020B0604020202020204" pitchFamily="34" charset="0"/>
                <a:cs typeface="Arial" panose="020B0604020202020204" pitchFamily="34" charset="0"/>
              </a:rPr>
              <a:t>Frambuesas,</a:t>
            </a:r>
          </a:p>
          <a:p>
            <a:pPr algn="ctr"/>
            <a:r>
              <a:rPr lang="es-ES" sz="1600" b="1" dirty="0">
                <a:solidFill>
                  <a:schemeClr val="bg1"/>
                </a:solidFill>
                <a:latin typeface="Arial" panose="020B0604020202020204" pitchFamily="34" charset="0"/>
                <a:cs typeface="Arial" panose="020B0604020202020204" pitchFamily="34" charset="0"/>
              </a:rPr>
              <a:t>Cítricos,</a:t>
            </a:r>
          </a:p>
          <a:p>
            <a:pPr algn="ctr"/>
            <a:r>
              <a:rPr lang="es-ES" sz="1600" b="1" dirty="0">
                <a:solidFill>
                  <a:schemeClr val="bg1"/>
                </a:solidFill>
                <a:latin typeface="Arial" panose="020B0604020202020204" pitchFamily="34" charset="0"/>
                <a:cs typeface="Arial" panose="020B0604020202020204" pitchFamily="34" charset="0"/>
              </a:rPr>
              <a:t>Manzanas.</a:t>
            </a:r>
          </a:p>
        </p:txBody>
      </p:sp>
      <p:sp>
        <p:nvSpPr>
          <p:cNvPr id="180" name="TextBox 10">
            <a:extLst>
              <a:ext uri="{FF2B5EF4-FFF2-40B4-BE49-F238E27FC236}">
                <a16:creationId xmlns:a16="http://schemas.microsoft.com/office/drawing/2014/main" xmlns="" id="{6C2A9E70-3D53-4F5A-9AE3-3748C0AAB588}"/>
              </a:ext>
            </a:extLst>
          </p:cNvPr>
          <p:cNvSpPr txBox="1">
            <a:spLocks noChangeArrowheads="1"/>
          </p:cNvSpPr>
          <p:nvPr/>
        </p:nvSpPr>
        <p:spPr bwMode="auto">
          <a:xfrm>
            <a:off x="6819366" y="2532059"/>
            <a:ext cx="1978744" cy="1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ES" sz="1600" b="1" dirty="0">
                <a:solidFill>
                  <a:schemeClr val="bg1"/>
                </a:solidFill>
                <a:latin typeface="Arial" panose="020B0604020202020204" pitchFamily="34" charset="0"/>
                <a:cs typeface="Arial" panose="020B0604020202020204" pitchFamily="34" charset="0"/>
              </a:rPr>
              <a:t>Aumento del volumen fecal</a:t>
            </a:r>
          </a:p>
          <a:p>
            <a:pPr algn="ctr"/>
            <a:r>
              <a:rPr lang="es-ES" sz="1600" b="1" dirty="0">
                <a:solidFill>
                  <a:schemeClr val="bg1"/>
                </a:solidFill>
                <a:latin typeface="Arial" panose="020B0604020202020204" pitchFamily="34" charset="0"/>
                <a:cs typeface="Arial" panose="020B0604020202020204" pitchFamily="34" charset="0"/>
              </a:rPr>
              <a:t>Reducción del tiempo de tránsito intestinal</a:t>
            </a:r>
          </a:p>
          <a:p>
            <a:pPr algn="ctr"/>
            <a:r>
              <a:rPr lang="es-ES" sz="1600" b="1" dirty="0">
                <a:solidFill>
                  <a:schemeClr val="bg1"/>
                </a:solidFill>
                <a:latin typeface="Arial" panose="020B0604020202020204" pitchFamily="34" charset="0"/>
                <a:cs typeface="Arial" panose="020B0604020202020204" pitchFamily="34" charset="0"/>
              </a:rPr>
              <a:t>Mejora de la salud intestinal</a:t>
            </a:r>
          </a:p>
        </p:txBody>
      </p:sp>
      <p:sp>
        <p:nvSpPr>
          <p:cNvPr id="181" name="Freeform 9">
            <a:extLst>
              <a:ext uri="{FF2B5EF4-FFF2-40B4-BE49-F238E27FC236}">
                <a16:creationId xmlns:a16="http://schemas.microsoft.com/office/drawing/2014/main" xmlns="" id="{4B2E27DF-1EA1-4A52-A3A8-F4C61AEC8143}"/>
              </a:ext>
            </a:extLst>
          </p:cNvPr>
          <p:cNvSpPr>
            <a:spLocks/>
          </p:cNvSpPr>
          <p:nvPr/>
        </p:nvSpPr>
        <p:spPr bwMode="auto">
          <a:xfrm rot="10800000" flipH="1">
            <a:off x="0" y="-267082"/>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Rectangle 181">
            <a:extLst>
              <a:ext uri="{FF2B5EF4-FFF2-40B4-BE49-F238E27FC236}">
                <a16:creationId xmlns:a16="http://schemas.microsoft.com/office/drawing/2014/main" xmlns="" id="{B9F2A445-4B13-4DA7-8F87-0398D0B68E63}"/>
              </a:ext>
            </a:extLst>
          </p:cNvPr>
          <p:cNvSpPr/>
          <p:nvPr/>
        </p:nvSpPr>
        <p:spPr>
          <a:xfrm>
            <a:off x="922778" y="800016"/>
            <a:ext cx="2692809" cy="923330"/>
          </a:xfrm>
          <a:prstGeom prst="rect">
            <a:avLst/>
          </a:prstGeom>
        </p:spPr>
        <p:txBody>
          <a:bodyPr wrap="square">
            <a:spAutoFit/>
          </a:bodyPr>
          <a:lstStyle/>
          <a:p>
            <a:pPr algn="ctr"/>
            <a:r>
              <a:rPr lang="es-ES" b="1" dirty="0">
                <a:latin typeface="Arial" panose="020B0604020202020204" pitchFamily="34" charset="0"/>
                <a:cs typeface="Arial" panose="020B0604020202020204" pitchFamily="34" charset="0"/>
              </a:rPr>
              <a:t>¿Qué frutas son más recomendables para la salud intestinal?</a:t>
            </a:r>
            <a:endParaRPr lang="en-US" dirty="0"/>
          </a:p>
        </p:txBody>
      </p:sp>
      <p:sp>
        <p:nvSpPr>
          <p:cNvPr id="183" name="Rectangle 182">
            <a:extLst>
              <a:ext uri="{FF2B5EF4-FFF2-40B4-BE49-F238E27FC236}">
                <a16:creationId xmlns:a16="http://schemas.microsoft.com/office/drawing/2014/main" xmlns="" id="{E203D848-C460-49C2-81AF-42B9C8682610}"/>
              </a:ext>
            </a:extLst>
          </p:cNvPr>
          <p:cNvSpPr/>
          <p:nvPr/>
        </p:nvSpPr>
        <p:spPr>
          <a:xfrm>
            <a:off x="9281160" y="2990728"/>
            <a:ext cx="2692809" cy="923330"/>
          </a:xfrm>
          <a:prstGeom prst="rect">
            <a:avLst/>
          </a:prstGeom>
        </p:spPr>
        <p:txBody>
          <a:bodyPr wrap="square">
            <a:spAutoFit/>
          </a:bodyPr>
          <a:lstStyle/>
          <a:p>
            <a:r>
              <a:rPr lang="es-ES" b="1" dirty="0">
                <a:latin typeface="Arial" panose="020B0604020202020204" pitchFamily="34" charset="0"/>
                <a:cs typeface="Arial" panose="020B0604020202020204" pitchFamily="34" charset="0"/>
              </a:rPr>
              <a:t>¿Cómo influye la fibra insoluble en la salud intestinal?</a:t>
            </a:r>
            <a:endParaRPr lang="en-US" dirty="0"/>
          </a:p>
        </p:txBody>
      </p:sp>
      <p:sp>
        <p:nvSpPr>
          <p:cNvPr id="184" name="Rectangle 183">
            <a:extLst>
              <a:ext uri="{FF2B5EF4-FFF2-40B4-BE49-F238E27FC236}">
                <a16:creationId xmlns:a16="http://schemas.microsoft.com/office/drawing/2014/main" xmlns="" id="{CAC628BF-D7C3-4681-8ACA-1E27CD12CF37}"/>
              </a:ext>
            </a:extLst>
          </p:cNvPr>
          <p:cNvSpPr/>
          <p:nvPr/>
        </p:nvSpPr>
        <p:spPr>
          <a:xfrm>
            <a:off x="8534072" y="674845"/>
            <a:ext cx="3439898" cy="923330"/>
          </a:xfrm>
          <a:prstGeom prst="rect">
            <a:avLst/>
          </a:prstGeom>
        </p:spPr>
        <p:txBody>
          <a:bodyPr wrap="square">
            <a:spAutoFit/>
          </a:bodyPr>
          <a:lstStyle/>
          <a:p>
            <a:r>
              <a:rPr lang="es-ES" b="1" dirty="0">
                <a:latin typeface="Arial" panose="020B0604020202020204" pitchFamily="34" charset="0"/>
                <a:cs typeface="Arial" panose="020B0604020202020204" pitchFamily="34" charset="0"/>
              </a:rPr>
              <a:t>¿Qué frutas son más recomendables para el adultos mayo?</a:t>
            </a:r>
            <a:endParaRPr lang="en-US"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5144995" y="2587126"/>
            <a:ext cx="1862936" cy="1662233"/>
          </a:xfrm>
          <a:prstGeom prst="rect">
            <a:avLst/>
          </a:prstGeom>
        </p:spPr>
      </p:pic>
      <p:cxnSp>
        <p:nvCxnSpPr>
          <p:cNvPr id="9" name="Conector recto de flecha 8"/>
          <p:cNvCxnSpPr/>
          <p:nvPr/>
        </p:nvCxnSpPr>
        <p:spPr>
          <a:xfrm flipV="1">
            <a:off x="2448606" y="2277344"/>
            <a:ext cx="0" cy="901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2998557" y="4953020"/>
            <a:ext cx="19171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Rectangle 182">
            <a:extLst>
              <a:ext uri="{FF2B5EF4-FFF2-40B4-BE49-F238E27FC236}">
                <a16:creationId xmlns:a16="http://schemas.microsoft.com/office/drawing/2014/main" xmlns="" id="{E203D848-C460-49C2-81AF-42B9C8682610}"/>
              </a:ext>
            </a:extLst>
          </p:cNvPr>
          <p:cNvSpPr/>
          <p:nvPr/>
        </p:nvSpPr>
        <p:spPr>
          <a:xfrm>
            <a:off x="576816" y="4136577"/>
            <a:ext cx="2692809" cy="1477328"/>
          </a:xfrm>
          <a:prstGeom prst="rect">
            <a:avLst/>
          </a:prstGeom>
        </p:spPr>
        <p:txBody>
          <a:bodyPr wrap="square">
            <a:spAutoFit/>
          </a:bodyPr>
          <a:lstStyle/>
          <a:p>
            <a:r>
              <a:rPr lang="es-ES" b="1" dirty="0">
                <a:latin typeface="Arial" panose="020B0604020202020204" pitchFamily="34" charset="0"/>
                <a:cs typeface="Arial" panose="020B0604020202020204" pitchFamily="34" charset="0"/>
              </a:rPr>
              <a:t>¿Qué otras frutas, además de las mencionadas, tienen un alto contenido de fibra soluble?</a:t>
            </a:r>
            <a:endParaRPr lang="en-US" dirty="0"/>
          </a:p>
        </p:txBody>
      </p:sp>
      <p:cxnSp>
        <p:nvCxnSpPr>
          <p:cNvPr id="14" name="Conector recto de flecha 13"/>
          <p:cNvCxnSpPr/>
          <p:nvPr/>
        </p:nvCxnSpPr>
        <p:spPr>
          <a:xfrm>
            <a:off x="7179621" y="1374017"/>
            <a:ext cx="1416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8759880" y="3392300"/>
            <a:ext cx="5212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015" y="5809617"/>
            <a:ext cx="609600" cy="609600"/>
          </a:xfrm>
          <a:prstGeom prst="rect">
            <a:avLst/>
          </a:prstGeom>
        </p:spPr>
      </p:pic>
    </p:spTree>
    <p:extLst>
      <p:ext uri="{BB962C8B-B14F-4D97-AF65-F5344CB8AC3E}">
        <p14:creationId xmlns:p14="http://schemas.microsoft.com/office/powerpoint/2010/main" val="200860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23">
            <a:extLst>
              <a:ext uri="{FF2B5EF4-FFF2-40B4-BE49-F238E27FC236}">
                <a16:creationId xmlns:a16="http://schemas.microsoft.com/office/drawing/2014/main" xmlns="" id="{F5B3C355-13EB-4108-A315-A5CADEC842D4}"/>
              </a:ext>
            </a:extLst>
          </p:cNvPr>
          <p:cNvGrpSpPr>
            <a:grpSpLocks noChangeAspect="1"/>
          </p:cNvGrpSpPr>
          <p:nvPr/>
        </p:nvGrpSpPr>
        <p:grpSpPr bwMode="auto">
          <a:xfrm>
            <a:off x="4683725" y="1418193"/>
            <a:ext cx="2454275" cy="3546795"/>
            <a:chOff x="1261" y="1032"/>
            <a:chExt cx="1546" cy="2143"/>
          </a:xfrm>
        </p:grpSpPr>
        <p:sp>
          <p:nvSpPr>
            <p:cNvPr id="119" name="Freeform 24">
              <a:extLst>
                <a:ext uri="{FF2B5EF4-FFF2-40B4-BE49-F238E27FC236}">
                  <a16:creationId xmlns:a16="http://schemas.microsoft.com/office/drawing/2014/main" xmlns="" id="{A36E0D96-DC3C-4D3E-B3C7-B4A1143D263F}"/>
                </a:ext>
              </a:extLst>
            </p:cNvPr>
            <p:cNvSpPr>
              <a:spLocks/>
            </p:cNvSpPr>
            <p:nvPr/>
          </p:nvSpPr>
          <p:spPr bwMode="auto">
            <a:xfrm>
              <a:off x="1261" y="1427"/>
              <a:ext cx="1546" cy="1748"/>
            </a:xfrm>
            <a:custGeom>
              <a:avLst/>
              <a:gdLst>
                <a:gd name="T0" fmla="*/ 182 w 199"/>
                <a:gd name="T1" fmla="*/ 14 h 226"/>
                <a:gd name="T2" fmla="*/ 180 w 199"/>
                <a:gd name="T3" fmla="*/ 14 h 226"/>
                <a:gd name="T4" fmla="*/ 180 w 199"/>
                <a:gd name="T5" fmla="*/ 0 h 226"/>
                <a:gd name="T6" fmla="*/ 19 w 199"/>
                <a:gd name="T7" fmla="*/ 0 h 226"/>
                <a:gd name="T8" fmla="*/ 19 w 199"/>
                <a:gd name="T9" fmla="*/ 14 h 226"/>
                <a:gd name="T10" fmla="*/ 17 w 199"/>
                <a:gd name="T11" fmla="*/ 14 h 226"/>
                <a:gd name="T12" fmla="*/ 0 w 199"/>
                <a:gd name="T13" fmla="*/ 31 h 226"/>
                <a:gd name="T14" fmla="*/ 0 w 199"/>
                <a:gd name="T15" fmla="*/ 217 h 226"/>
                <a:gd name="T16" fmla="*/ 8 w 199"/>
                <a:gd name="T17" fmla="*/ 226 h 226"/>
                <a:gd name="T18" fmla="*/ 191 w 199"/>
                <a:gd name="T19" fmla="*/ 226 h 226"/>
                <a:gd name="T20" fmla="*/ 199 w 199"/>
                <a:gd name="T21" fmla="*/ 217 h 226"/>
                <a:gd name="T22" fmla="*/ 199 w 199"/>
                <a:gd name="T23" fmla="*/ 31 h 226"/>
                <a:gd name="T24" fmla="*/ 182 w 199"/>
                <a:gd name="T25" fmla="*/ 1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226">
                  <a:moveTo>
                    <a:pt x="182" y="14"/>
                  </a:moveTo>
                  <a:cubicBezTo>
                    <a:pt x="180" y="14"/>
                    <a:pt x="180" y="14"/>
                    <a:pt x="180" y="14"/>
                  </a:cubicBezTo>
                  <a:cubicBezTo>
                    <a:pt x="180" y="0"/>
                    <a:pt x="180" y="0"/>
                    <a:pt x="180" y="0"/>
                  </a:cubicBezTo>
                  <a:cubicBezTo>
                    <a:pt x="19" y="0"/>
                    <a:pt x="19" y="0"/>
                    <a:pt x="19" y="0"/>
                  </a:cubicBezTo>
                  <a:cubicBezTo>
                    <a:pt x="19" y="14"/>
                    <a:pt x="19" y="14"/>
                    <a:pt x="19" y="14"/>
                  </a:cubicBezTo>
                  <a:cubicBezTo>
                    <a:pt x="17" y="14"/>
                    <a:pt x="17" y="14"/>
                    <a:pt x="17" y="14"/>
                  </a:cubicBezTo>
                  <a:cubicBezTo>
                    <a:pt x="7" y="14"/>
                    <a:pt x="0" y="22"/>
                    <a:pt x="0" y="31"/>
                  </a:cubicBezTo>
                  <a:cubicBezTo>
                    <a:pt x="0" y="217"/>
                    <a:pt x="0" y="217"/>
                    <a:pt x="0" y="217"/>
                  </a:cubicBezTo>
                  <a:cubicBezTo>
                    <a:pt x="0" y="222"/>
                    <a:pt x="3" y="226"/>
                    <a:pt x="8" y="226"/>
                  </a:cubicBezTo>
                  <a:cubicBezTo>
                    <a:pt x="191" y="226"/>
                    <a:pt x="191" y="226"/>
                    <a:pt x="191" y="226"/>
                  </a:cubicBezTo>
                  <a:cubicBezTo>
                    <a:pt x="195" y="226"/>
                    <a:pt x="199" y="222"/>
                    <a:pt x="199" y="217"/>
                  </a:cubicBezTo>
                  <a:cubicBezTo>
                    <a:pt x="199" y="31"/>
                    <a:pt x="199" y="31"/>
                    <a:pt x="199" y="31"/>
                  </a:cubicBezTo>
                  <a:cubicBezTo>
                    <a:pt x="199" y="22"/>
                    <a:pt x="191" y="14"/>
                    <a:pt x="182" y="14"/>
                  </a:cubicBez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Line 26">
              <a:extLst>
                <a:ext uri="{FF2B5EF4-FFF2-40B4-BE49-F238E27FC236}">
                  <a16:creationId xmlns:a16="http://schemas.microsoft.com/office/drawing/2014/main" xmlns="" id="{3D0A5EF1-7778-4111-AE4E-4CF12DC2A0FE}"/>
                </a:ext>
              </a:extLst>
            </p:cNvPr>
            <p:cNvSpPr>
              <a:spLocks noChangeShapeType="1"/>
            </p:cNvSpPr>
            <p:nvPr/>
          </p:nvSpPr>
          <p:spPr bwMode="auto">
            <a:xfrm>
              <a:off x="1509" y="1032"/>
              <a:ext cx="0" cy="395"/>
            </a:xfrm>
            <a:prstGeom prst="line">
              <a:avLst/>
            </a:prstGeom>
            <a:noFill/>
            <a:ln w="49213" cap="flat">
              <a:solidFill>
                <a:srgbClr val="FE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28">
              <a:extLst>
                <a:ext uri="{FF2B5EF4-FFF2-40B4-BE49-F238E27FC236}">
                  <a16:creationId xmlns:a16="http://schemas.microsoft.com/office/drawing/2014/main" xmlns="" id="{5AF56B02-7847-455D-8B8B-4AC1F4A78278}"/>
                </a:ext>
              </a:extLst>
            </p:cNvPr>
            <p:cNvSpPr>
              <a:spLocks noChangeShapeType="1"/>
            </p:cNvSpPr>
            <p:nvPr/>
          </p:nvSpPr>
          <p:spPr bwMode="auto">
            <a:xfrm>
              <a:off x="2022" y="1032"/>
              <a:ext cx="0" cy="395"/>
            </a:xfrm>
            <a:prstGeom prst="line">
              <a:avLst/>
            </a:prstGeom>
            <a:noFill/>
            <a:ln w="49213" cap="flat">
              <a:solidFill>
                <a:srgbClr val="FE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29">
              <a:extLst>
                <a:ext uri="{FF2B5EF4-FFF2-40B4-BE49-F238E27FC236}">
                  <a16:creationId xmlns:a16="http://schemas.microsoft.com/office/drawing/2014/main" xmlns="" id="{1E9A5522-3637-4E79-B51D-F1A0C09A0BE2}"/>
                </a:ext>
              </a:extLst>
            </p:cNvPr>
            <p:cNvSpPr>
              <a:spLocks noChangeShapeType="1"/>
            </p:cNvSpPr>
            <p:nvPr/>
          </p:nvSpPr>
          <p:spPr bwMode="auto">
            <a:xfrm>
              <a:off x="2279" y="1032"/>
              <a:ext cx="0" cy="395"/>
            </a:xfrm>
            <a:prstGeom prst="line">
              <a:avLst/>
            </a:prstGeom>
            <a:noFill/>
            <a:ln w="49213" cap="flat">
              <a:solidFill>
                <a:srgbClr val="FE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30">
              <a:extLst>
                <a:ext uri="{FF2B5EF4-FFF2-40B4-BE49-F238E27FC236}">
                  <a16:creationId xmlns:a16="http://schemas.microsoft.com/office/drawing/2014/main" xmlns="" id="{AF5B58B5-F050-4630-ABF9-736F10B2F063}"/>
                </a:ext>
              </a:extLst>
            </p:cNvPr>
            <p:cNvSpPr>
              <a:spLocks noChangeShapeType="1"/>
            </p:cNvSpPr>
            <p:nvPr/>
          </p:nvSpPr>
          <p:spPr bwMode="auto">
            <a:xfrm>
              <a:off x="2535" y="1032"/>
              <a:ext cx="0" cy="395"/>
            </a:xfrm>
            <a:prstGeom prst="line">
              <a:avLst/>
            </a:prstGeom>
            <a:noFill/>
            <a:ln w="49213" cap="flat">
              <a:solidFill>
                <a:srgbClr val="FE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Oval 32">
              <a:extLst>
                <a:ext uri="{FF2B5EF4-FFF2-40B4-BE49-F238E27FC236}">
                  <a16:creationId xmlns:a16="http://schemas.microsoft.com/office/drawing/2014/main" xmlns="" id="{BE6DCC5D-8135-49DA-B10F-421B8531E44A}"/>
                </a:ext>
              </a:extLst>
            </p:cNvPr>
            <p:cNvSpPr>
              <a:spLocks noChangeArrowheads="1"/>
            </p:cNvSpPr>
            <p:nvPr/>
          </p:nvSpPr>
          <p:spPr bwMode="auto">
            <a:xfrm>
              <a:off x="1455" y="1736"/>
              <a:ext cx="1158" cy="1161"/>
            </a:xfrm>
            <a:prstGeom prst="ellipse">
              <a:avLst/>
            </a:prstGeom>
            <a:noFill/>
            <a:ln w="49213" cap="flat">
              <a:solidFill>
                <a:srgbClr val="FE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3" name="Imagen 2"/>
          <p:cNvPicPr>
            <a:picLocks noChangeAspect="1"/>
          </p:cNvPicPr>
          <p:nvPr/>
        </p:nvPicPr>
        <p:blipFill>
          <a:blip r:embed="rId4"/>
          <a:stretch>
            <a:fillRect/>
          </a:stretch>
        </p:blipFill>
        <p:spPr>
          <a:xfrm>
            <a:off x="4956562" y="2512999"/>
            <a:ext cx="1941553" cy="2076978"/>
          </a:xfrm>
          <a:prstGeom prst="rect">
            <a:avLst/>
          </a:prstGeom>
        </p:spPr>
      </p:pic>
      <p:grpSp>
        <p:nvGrpSpPr>
          <p:cNvPr id="4" name="Group 4">
            <a:extLst>
              <a:ext uri="{FF2B5EF4-FFF2-40B4-BE49-F238E27FC236}">
                <a16:creationId xmlns:a16="http://schemas.microsoft.com/office/drawing/2014/main" xmlns="" id="{9BF4EE4F-D733-45D2-8926-A3093DF2C1DF}"/>
              </a:ext>
            </a:extLst>
          </p:cNvPr>
          <p:cNvGrpSpPr>
            <a:grpSpLocks noChangeAspect="1"/>
          </p:cNvGrpSpPr>
          <p:nvPr/>
        </p:nvGrpSpPr>
        <p:grpSpPr bwMode="auto">
          <a:xfrm>
            <a:off x="291605" y="1214658"/>
            <a:ext cx="3671957" cy="4421473"/>
            <a:chOff x="991" y="309"/>
            <a:chExt cx="1752" cy="3889"/>
          </a:xfrm>
        </p:grpSpPr>
        <p:sp>
          <p:nvSpPr>
            <p:cNvPr id="7" name="Freeform 6">
              <a:extLst>
                <a:ext uri="{FF2B5EF4-FFF2-40B4-BE49-F238E27FC236}">
                  <a16:creationId xmlns:a16="http://schemas.microsoft.com/office/drawing/2014/main" xmlns="" id="{45B27BE0-336A-49FA-B4C1-7081B6AC3036}"/>
                </a:ext>
              </a:extLst>
            </p:cNvPr>
            <p:cNvSpPr>
              <a:spLocks/>
            </p:cNvSpPr>
            <p:nvPr/>
          </p:nvSpPr>
          <p:spPr bwMode="auto">
            <a:xfrm>
              <a:off x="1097" y="309"/>
              <a:ext cx="621" cy="734"/>
            </a:xfrm>
            <a:custGeom>
              <a:avLst/>
              <a:gdLst>
                <a:gd name="T0" fmla="*/ 621 w 621"/>
                <a:gd name="T1" fmla="*/ 734 h 734"/>
                <a:gd name="T2" fmla="*/ 603 w 621"/>
                <a:gd name="T3" fmla="*/ 734 h 734"/>
                <a:gd name="T4" fmla="*/ 603 w 621"/>
                <a:gd name="T5" fmla="*/ 21 h 734"/>
                <a:gd name="T6" fmla="*/ 21 w 621"/>
                <a:gd name="T7" fmla="*/ 21 h 734"/>
                <a:gd name="T8" fmla="*/ 21 w 621"/>
                <a:gd name="T9" fmla="*/ 130 h 734"/>
                <a:gd name="T10" fmla="*/ 0 w 621"/>
                <a:gd name="T11" fmla="*/ 130 h 734"/>
                <a:gd name="T12" fmla="*/ 0 w 621"/>
                <a:gd name="T13" fmla="*/ 0 h 734"/>
                <a:gd name="T14" fmla="*/ 621 w 621"/>
                <a:gd name="T15" fmla="*/ 0 h 734"/>
                <a:gd name="T16" fmla="*/ 621 w 621"/>
                <a:gd name="T17" fmla="*/ 73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734">
                  <a:moveTo>
                    <a:pt x="621" y="734"/>
                  </a:moveTo>
                  <a:lnTo>
                    <a:pt x="603" y="734"/>
                  </a:lnTo>
                  <a:lnTo>
                    <a:pt x="603" y="21"/>
                  </a:lnTo>
                  <a:lnTo>
                    <a:pt x="21" y="21"/>
                  </a:lnTo>
                  <a:lnTo>
                    <a:pt x="21" y="130"/>
                  </a:lnTo>
                  <a:lnTo>
                    <a:pt x="0" y="130"/>
                  </a:lnTo>
                  <a:lnTo>
                    <a:pt x="0" y="0"/>
                  </a:lnTo>
                  <a:lnTo>
                    <a:pt x="621" y="0"/>
                  </a:lnTo>
                  <a:lnTo>
                    <a:pt x="621" y="734"/>
                  </a:ln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xmlns="" id="{93F4A410-DAD6-4CC2-B450-268C549B835D}"/>
                </a:ext>
              </a:extLst>
            </p:cNvPr>
            <p:cNvSpPr>
              <a:spLocks/>
            </p:cNvSpPr>
            <p:nvPr/>
          </p:nvSpPr>
          <p:spPr bwMode="auto">
            <a:xfrm>
              <a:off x="1013" y="759"/>
              <a:ext cx="345" cy="196"/>
            </a:xfrm>
            <a:custGeom>
              <a:avLst/>
              <a:gdLst>
                <a:gd name="T0" fmla="*/ 44 w 98"/>
                <a:gd name="T1" fmla="*/ 56 h 56"/>
                <a:gd name="T2" fmla="*/ 9 w 98"/>
                <a:gd name="T3" fmla="*/ 34 h 56"/>
                <a:gd name="T4" fmla="*/ 6 w 98"/>
                <a:gd name="T5" fmla="*/ 28 h 56"/>
                <a:gd name="T6" fmla="*/ 6 w 98"/>
                <a:gd name="T7" fmla="*/ 28 h 56"/>
                <a:gd name="T8" fmla="*/ 23 w 98"/>
                <a:gd name="T9" fmla="*/ 0 h 56"/>
                <a:gd name="T10" fmla="*/ 77 w 98"/>
                <a:gd name="T11" fmla="*/ 0 h 56"/>
                <a:gd name="T12" fmla="*/ 90 w 98"/>
                <a:gd name="T13" fmla="*/ 34 h 56"/>
                <a:gd name="T14" fmla="*/ 98 w 98"/>
                <a:gd name="T15" fmla="*/ 56 h 56"/>
                <a:gd name="T16" fmla="*/ 44 w 9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6">
                  <a:moveTo>
                    <a:pt x="44" y="56"/>
                  </a:moveTo>
                  <a:cubicBezTo>
                    <a:pt x="31" y="56"/>
                    <a:pt x="16" y="47"/>
                    <a:pt x="9" y="34"/>
                  </a:cubicBezTo>
                  <a:cubicBezTo>
                    <a:pt x="8" y="32"/>
                    <a:pt x="7" y="30"/>
                    <a:pt x="6" y="28"/>
                  </a:cubicBezTo>
                  <a:cubicBezTo>
                    <a:pt x="6" y="28"/>
                    <a:pt x="6" y="28"/>
                    <a:pt x="6" y="28"/>
                  </a:cubicBezTo>
                  <a:cubicBezTo>
                    <a:pt x="0" y="13"/>
                    <a:pt x="8" y="0"/>
                    <a:pt x="23" y="0"/>
                  </a:cubicBezTo>
                  <a:cubicBezTo>
                    <a:pt x="77" y="0"/>
                    <a:pt x="77" y="0"/>
                    <a:pt x="77" y="0"/>
                  </a:cubicBezTo>
                  <a:cubicBezTo>
                    <a:pt x="90" y="34"/>
                    <a:pt x="90" y="34"/>
                    <a:pt x="90" y="34"/>
                  </a:cubicBezTo>
                  <a:cubicBezTo>
                    <a:pt x="98" y="56"/>
                    <a:pt x="98" y="56"/>
                    <a:pt x="98" y="56"/>
                  </a:cubicBezTo>
                  <a:lnTo>
                    <a:pt x="44" y="56"/>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xmlns="" id="{50D2B397-ECBA-4152-BD14-09FEF8B24483}"/>
                </a:ext>
              </a:extLst>
            </p:cNvPr>
            <p:cNvSpPr>
              <a:spLocks/>
            </p:cNvSpPr>
            <p:nvPr/>
          </p:nvSpPr>
          <p:spPr bwMode="auto">
            <a:xfrm>
              <a:off x="1302" y="667"/>
              <a:ext cx="306" cy="513"/>
            </a:xfrm>
            <a:custGeom>
              <a:avLst/>
              <a:gdLst>
                <a:gd name="T0" fmla="*/ 306 w 306"/>
                <a:gd name="T1" fmla="*/ 204 h 513"/>
                <a:gd name="T2" fmla="*/ 0 w 306"/>
                <a:gd name="T3" fmla="*/ 513 h 513"/>
                <a:gd name="T4" fmla="*/ 0 w 306"/>
                <a:gd name="T5" fmla="*/ 0 h 513"/>
                <a:gd name="T6" fmla="*/ 306 w 306"/>
                <a:gd name="T7" fmla="*/ 204 h 513"/>
              </a:gdLst>
              <a:ahLst/>
              <a:cxnLst>
                <a:cxn ang="0">
                  <a:pos x="T0" y="T1"/>
                </a:cxn>
                <a:cxn ang="0">
                  <a:pos x="T2" y="T3"/>
                </a:cxn>
                <a:cxn ang="0">
                  <a:pos x="T4" y="T5"/>
                </a:cxn>
                <a:cxn ang="0">
                  <a:pos x="T6" y="T7"/>
                </a:cxn>
              </a:cxnLst>
              <a:rect l="0" t="0" r="r" b="b"/>
              <a:pathLst>
                <a:path w="306" h="513">
                  <a:moveTo>
                    <a:pt x="306" y="204"/>
                  </a:moveTo>
                  <a:lnTo>
                    <a:pt x="0" y="513"/>
                  </a:lnTo>
                  <a:lnTo>
                    <a:pt x="0" y="0"/>
                  </a:lnTo>
                  <a:lnTo>
                    <a:pt x="306" y="204"/>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xmlns="" id="{41D3CFA3-6206-45BD-BCB2-2FD375495B5B}"/>
                </a:ext>
              </a:extLst>
            </p:cNvPr>
            <p:cNvSpPr>
              <a:spLocks/>
            </p:cNvSpPr>
            <p:nvPr/>
          </p:nvSpPr>
          <p:spPr bwMode="auto">
            <a:xfrm>
              <a:off x="1030" y="422"/>
              <a:ext cx="578" cy="449"/>
            </a:xfrm>
            <a:custGeom>
              <a:avLst/>
              <a:gdLst>
                <a:gd name="T0" fmla="*/ 164 w 164"/>
                <a:gd name="T1" fmla="*/ 0 h 128"/>
                <a:gd name="T2" fmla="*/ 0 w 164"/>
                <a:gd name="T3" fmla="*/ 0 h 128"/>
                <a:gd name="T4" fmla="*/ 0 w 164"/>
                <a:gd name="T5" fmla="*/ 86 h 128"/>
                <a:gd name="T6" fmla="*/ 43 w 164"/>
                <a:gd name="T7" fmla="*/ 128 h 128"/>
                <a:gd name="T8" fmla="*/ 164 w 164"/>
                <a:gd name="T9" fmla="*/ 128 h 128"/>
                <a:gd name="T10" fmla="*/ 164 w 164"/>
                <a:gd name="T11" fmla="*/ 0 h 128"/>
              </a:gdLst>
              <a:ahLst/>
              <a:cxnLst>
                <a:cxn ang="0">
                  <a:pos x="T0" y="T1"/>
                </a:cxn>
                <a:cxn ang="0">
                  <a:pos x="T2" y="T3"/>
                </a:cxn>
                <a:cxn ang="0">
                  <a:pos x="T4" y="T5"/>
                </a:cxn>
                <a:cxn ang="0">
                  <a:pos x="T6" y="T7"/>
                </a:cxn>
                <a:cxn ang="0">
                  <a:pos x="T8" y="T9"/>
                </a:cxn>
                <a:cxn ang="0">
                  <a:pos x="T10" y="T11"/>
                </a:cxn>
              </a:cxnLst>
              <a:rect l="0" t="0" r="r" b="b"/>
              <a:pathLst>
                <a:path w="164" h="128">
                  <a:moveTo>
                    <a:pt x="164" y="0"/>
                  </a:moveTo>
                  <a:cubicBezTo>
                    <a:pt x="0" y="0"/>
                    <a:pt x="0" y="0"/>
                    <a:pt x="0" y="0"/>
                  </a:cubicBezTo>
                  <a:cubicBezTo>
                    <a:pt x="0" y="86"/>
                    <a:pt x="0" y="86"/>
                    <a:pt x="0" y="86"/>
                  </a:cubicBezTo>
                  <a:cubicBezTo>
                    <a:pt x="0" y="109"/>
                    <a:pt x="19" y="128"/>
                    <a:pt x="43" y="128"/>
                  </a:cubicBezTo>
                  <a:cubicBezTo>
                    <a:pt x="164" y="128"/>
                    <a:pt x="164" y="128"/>
                    <a:pt x="164" y="128"/>
                  </a:cubicBezTo>
                  <a:lnTo>
                    <a:pt x="164" y="0"/>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xmlns="" id="{8CB53156-224B-4DFB-AA2C-C0ABB87215E6}"/>
                </a:ext>
              </a:extLst>
            </p:cNvPr>
            <p:cNvSpPr>
              <a:spLocks/>
            </p:cNvSpPr>
            <p:nvPr/>
          </p:nvSpPr>
          <p:spPr bwMode="auto">
            <a:xfrm>
              <a:off x="1041" y="875"/>
              <a:ext cx="1685" cy="506"/>
            </a:xfrm>
            <a:custGeom>
              <a:avLst/>
              <a:gdLst>
                <a:gd name="T0" fmla="*/ 478 w 478"/>
                <a:gd name="T1" fmla="*/ 144 h 144"/>
                <a:gd name="T2" fmla="*/ 84 w 478"/>
                <a:gd name="T3" fmla="*/ 144 h 144"/>
                <a:gd name="T4" fmla="*/ 46 w 478"/>
                <a:gd name="T5" fmla="*/ 116 h 144"/>
                <a:gd name="T6" fmla="*/ 0 w 478"/>
                <a:gd name="T7" fmla="*/ 0 h 144"/>
                <a:gd name="T8" fmla="*/ 1 w 478"/>
                <a:gd name="T9" fmla="*/ 0 h 144"/>
                <a:gd name="T10" fmla="*/ 36 w 478"/>
                <a:gd name="T11" fmla="*/ 22 h 144"/>
                <a:gd name="T12" fmla="*/ 427 w 478"/>
                <a:gd name="T13" fmla="*/ 22 h 144"/>
                <a:gd name="T14" fmla="*/ 478 w 478"/>
                <a:gd name="T15" fmla="*/ 144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 h="144">
                  <a:moveTo>
                    <a:pt x="478" y="144"/>
                  </a:moveTo>
                  <a:cubicBezTo>
                    <a:pt x="84" y="144"/>
                    <a:pt x="84" y="144"/>
                    <a:pt x="84" y="144"/>
                  </a:cubicBezTo>
                  <a:cubicBezTo>
                    <a:pt x="69" y="144"/>
                    <a:pt x="52" y="131"/>
                    <a:pt x="46" y="116"/>
                  </a:cubicBezTo>
                  <a:cubicBezTo>
                    <a:pt x="0" y="0"/>
                    <a:pt x="0" y="0"/>
                    <a:pt x="0" y="0"/>
                  </a:cubicBezTo>
                  <a:cubicBezTo>
                    <a:pt x="1" y="0"/>
                    <a:pt x="1" y="0"/>
                    <a:pt x="1" y="0"/>
                  </a:cubicBezTo>
                  <a:cubicBezTo>
                    <a:pt x="8" y="13"/>
                    <a:pt x="23" y="22"/>
                    <a:pt x="36" y="22"/>
                  </a:cubicBezTo>
                  <a:cubicBezTo>
                    <a:pt x="427" y="22"/>
                    <a:pt x="427" y="22"/>
                    <a:pt x="427" y="22"/>
                  </a:cubicBezTo>
                  <a:lnTo>
                    <a:pt x="478" y="144"/>
                  </a:ln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xmlns="" id="{E65103DC-4FE2-47C7-923F-ABC1141CA9DC}"/>
                </a:ext>
              </a:extLst>
            </p:cNvPr>
            <p:cNvSpPr>
              <a:spLocks/>
            </p:cNvSpPr>
            <p:nvPr/>
          </p:nvSpPr>
          <p:spPr bwMode="auto">
            <a:xfrm>
              <a:off x="1080" y="1718"/>
              <a:ext cx="620" cy="734"/>
            </a:xfrm>
            <a:custGeom>
              <a:avLst/>
              <a:gdLst>
                <a:gd name="T0" fmla="*/ 620 w 620"/>
                <a:gd name="T1" fmla="*/ 734 h 734"/>
                <a:gd name="T2" fmla="*/ 599 w 620"/>
                <a:gd name="T3" fmla="*/ 734 h 734"/>
                <a:gd name="T4" fmla="*/ 599 w 620"/>
                <a:gd name="T5" fmla="*/ 21 h 734"/>
                <a:gd name="T6" fmla="*/ 17 w 620"/>
                <a:gd name="T7" fmla="*/ 21 h 734"/>
                <a:gd name="T8" fmla="*/ 17 w 620"/>
                <a:gd name="T9" fmla="*/ 130 h 734"/>
                <a:gd name="T10" fmla="*/ 0 w 620"/>
                <a:gd name="T11" fmla="*/ 130 h 734"/>
                <a:gd name="T12" fmla="*/ 0 w 620"/>
                <a:gd name="T13" fmla="*/ 0 h 734"/>
                <a:gd name="T14" fmla="*/ 620 w 620"/>
                <a:gd name="T15" fmla="*/ 0 h 734"/>
                <a:gd name="T16" fmla="*/ 620 w 620"/>
                <a:gd name="T17" fmla="*/ 73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0" h="734">
                  <a:moveTo>
                    <a:pt x="620" y="734"/>
                  </a:moveTo>
                  <a:lnTo>
                    <a:pt x="599" y="734"/>
                  </a:lnTo>
                  <a:lnTo>
                    <a:pt x="599" y="21"/>
                  </a:lnTo>
                  <a:lnTo>
                    <a:pt x="17" y="21"/>
                  </a:lnTo>
                  <a:lnTo>
                    <a:pt x="17" y="130"/>
                  </a:lnTo>
                  <a:lnTo>
                    <a:pt x="0" y="130"/>
                  </a:lnTo>
                  <a:lnTo>
                    <a:pt x="0" y="0"/>
                  </a:lnTo>
                  <a:lnTo>
                    <a:pt x="620" y="0"/>
                  </a:lnTo>
                  <a:lnTo>
                    <a:pt x="620" y="734"/>
                  </a:ln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xmlns="" id="{122012DC-1309-4487-90F4-6626750D89D6}"/>
                </a:ext>
              </a:extLst>
            </p:cNvPr>
            <p:cNvSpPr>
              <a:spLocks/>
            </p:cNvSpPr>
            <p:nvPr/>
          </p:nvSpPr>
          <p:spPr bwMode="auto">
            <a:xfrm>
              <a:off x="991" y="2167"/>
              <a:ext cx="349" cy="197"/>
            </a:xfrm>
            <a:custGeom>
              <a:avLst/>
              <a:gdLst>
                <a:gd name="T0" fmla="*/ 45 w 99"/>
                <a:gd name="T1" fmla="*/ 56 h 56"/>
                <a:gd name="T2" fmla="*/ 9 w 99"/>
                <a:gd name="T3" fmla="*/ 34 h 56"/>
                <a:gd name="T4" fmla="*/ 6 w 99"/>
                <a:gd name="T5" fmla="*/ 28 h 56"/>
                <a:gd name="T6" fmla="*/ 6 w 99"/>
                <a:gd name="T7" fmla="*/ 28 h 56"/>
                <a:gd name="T8" fmla="*/ 24 w 99"/>
                <a:gd name="T9" fmla="*/ 0 h 56"/>
                <a:gd name="T10" fmla="*/ 77 w 99"/>
                <a:gd name="T11" fmla="*/ 0 h 56"/>
                <a:gd name="T12" fmla="*/ 90 w 99"/>
                <a:gd name="T13" fmla="*/ 34 h 56"/>
                <a:gd name="T14" fmla="*/ 99 w 99"/>
                <a:gd name="T15" fmla="*/ 56 h 56"/>
                <a:gd name="T16" fmla="*/ 45 w 99"/>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45" y="56"/>
                  </a:moveTo>
                  <a:cubicBezTo>
                    <a:pt x="32" y="56"/>
                    <a:pt x="17" y="47"/>
                    <a:pt x="9" y="34"/>
                  </a:cubicBezTo>
                  <a:cubicBezTo>
                    <a:pt x="8" y="32"/>
                    <a:pt x="7" y="30"/>
                    <a:pt x="6" y="28"/>
                  </a:cubicBezTo>
                  <a:cubicBezTo>
                    <a:pt x="6" y="28"/>
                    <a:pt x="6" y="28"/>
                    <a:pt x="6" y="28"/>
                  </a:cubicBezTo>
                  <a:cubicBezTo>
                    <a:pt x="0" y="13"/>
                    <a:pt x="8" y="0"/>
                    <a:pt x="24" y="0"/>
                  </a:cubicBezTo>
                  <a:cubicBezTo>
                    <a:pt x="77" y="0"/>
                    <a:pt x="77" y="0"/>
                    <a:pt x="77" y="0"/>
                  </a:cubicBezTo>
                  <a:cubicBezTo>
                    <a:pt x="90" y="34"/>
                    <a:pt x="90" y="34"/>
                    <a:pt x="90" y="34"/>
                  </a:cubicBezTo>
                  <a:cubicBezTo>
                    <a:pt x="99" y="56"/>
                    <a:pt x="99" y="56"/>
                    <a:pt x="99" y="56"/>
                  </a:cubicBezTo>
                  <a:lnTo>
                    <a:pt x="45" y="56"/>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xmlns="" id="{337384F3-5458-4110-8681-69F92B8BFC6B}"/>
                </a:ext>
              </a:extLst>
            </p:cNvPr>
            <p:cNvSpPr>
              <a:spLocks/>
            </p:cNvSpPr>
            <p:nvPr/>
          </p:nvSpPr>
          <p:spPr bwMode="auto">
            <a:xfrm>
              <a:off x="1284" y="2076"/>
              <a:ext cx="307" cy="513"/>
            </a:xfrm>
            <a:custGeom>
              <a:avLst/>
              <a:gdLst>
                <a:gd name="T0" fmla="*/ 307 w 307"/>
                <a:gd name="T1" fmla="*/ 207 h 513"/>
                <a:gd name="T2" fmla="*/ 0 w 307"/>
                <a:gd name="T3" fmla="*/ 513 h 513"/>
                <a:gd name="T4" fmla="*/ 0 w 307"/>
                <a:gd name="T5" fmla="*/ 0 h 513"/>
                <a:gd name="T6" fmla="*/ 307 w 307"/>
                <a:gd name="T7" fmla="*/ 207 h 513"/>
              </a:gdLst>
              <a:ahLst/>
              <a:cxnLst>
                <a:cxn ang="0">
                  <a:pos x="T0" y="T1"/>
                </a:cxn>
                <a:cxn ang="0">
                  <a:pos x="T2" y="T3"/>
                </a:cxn>
                <a:cxn ang="0">
                  <a:pos x="T4" y="T5"/>
                </a:cxn>
                <a:cxn ang="0">
                  <a:pos x="T6" y="T7"/>
                </a:cxn>
              </a:cxnLst>
              <a:rect l="0" t="0" r="r" b="b"/>
              <a:pathLst>
                <a:path w="307" h="513">
                  <a:moveTo>
                    <a:pt x="307" y="207"/>
                  </a:moveTo>
                  <a:lnTo>
                    <a:pt x="0" y="513"/>
                  </a:lnTo>
                  <a:lnTo>
                    <a:pt x="0" y="0"/>
                  </a:lnTo>
                  <a:lnTo>
                    <a:pt x="307" y="207"/>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7" name="Freeform 14">
              <a:extLst>
                <a:ext uri="{FF2B5EF4-FFF2-40B4-BE49-F238E27FC236}">
                  <a16:creationId xmlns:a16="http://schemas.microsoft.com/office/drawing/2014/main" xmlns="" id="{21EDC0CB-7DC1-4E3D-81A2-C7547BA44976}"/>
                </a:ext>
              </a:extLst>
            </p:cNvPr>
            <p:cNvSpPr>
              <a:spLocks/>
            </p:cNvSpPr>
            <p:nvPr/>
          </p:nvSpPr>
          <p:spPr bwMode="auto">
            <a:xfrm>
              <a:off x="1009" y="1830"/>
              <a:ext cx="582" cy="453"/>
            </a:xfrm>
            <a:custGeom>
              <a:avLst/>
              <a:gdLst>
                <a:gd name="T0" fmla="*/ 165 w 165"/>
                <a:gd name="T1" fmla="*/ 0 h 129"/>
                <a:gd name="T2" fmla="*/ 0 w 165"/>
                <a:gd name="T3" fmla="*/ 0 h 129"/>
                <a:gd name="T4" fmla="*/ 0 w 165"/>
                <a:gd name="T5" fmla="*/ 86 h 129"/>
                <a:gd name="T6" fmla="*/ 43 w 165"/>
                <a:gd name="T7" fmla="*/ 129 h 129"/>
                <a:gd name="T8" fmla="*/ 165 w 165"/>
                <a:gd name="T9" fmla="*/ 129 h 129"/>
                <a:gd name="T10" fmla="*/ 165 w 165"/>
                <a:gd name="T11" fmla="*/ 0 h 129"/>
              </a:gdLst>
              <a:ahLst/>
              <a:cxnLst>
                <a:cxn ang="0">
                  <a:pos x="T0" y="T1"/>
                </a:cxn>
                <a:cxn ang="0">
                  <a:pos x="T2" y="T3"/>
                </a:cxn>
                <a:cxn ang="0">
                  <a:pos x="T4" y="T5"/>
                </a:cxn>
                <a:cxn ang="0">
                  <a:pos x="T6" y="T7"/>
                </a:cxn>
                <a:cxn ang="0">
                  <a:pos x="T8" y="T9"/>
                </a:cxn>
                <a:cxn ang="0">
                  <a:pos x="T10" y="T11"/>
                </a:cxn>
              </a:cxnLst>
              <a:rect l="0" t="0" r="r" b="b"/>
              <a:pathLst>
                <a:path w="165" h="129">
                  <a:moveTo>
                    <a:pt x="165" y="0"/>
                  </a:moveTo>
                  <a:cubicBezTo>
                    <a:pt x="0" y="0"/>
                    <a:pt x="0" y="0"/>
                    <a:pt x="0" y="0"/>
                  </a:cubicBezTo>
                  <a:cubicBezTo>
                    <a:pt x="0" y="86"/>
                    <a:pt x="0" y="86"/>
                    <a:pt x="0" y="86"/>
                  </a:cubicBezTo>
                  <a:cubicBezTo>
                    <a:pt x="0" y="109"/>
                    <a:pt x="19" y="129"/>
                    <a:pt x="43" y="129"/>
                  </a:cubicBezTo>
                  <a:cubicBezTo>
                    <a:pt x="165" y="129"/>
                    <a:pt x="165" y="129"/>
                    <a:pt x="165" y="129"/>
                  </a:cubicBezTo>
                  <a:lnTo>
                    <a:pt x="165" y="0"/>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9" name="Freeform 15">
              <a:extLst>
                <a:ext uri="{FF2B5EF4-FFF2-40B4-BE49-F238E27FC236}">
                  <a16:creationId xmlns:a16="http://schemas.microsoft.com/office/drawing/2014/main" xmlns="" id="{EACB3170-2A3A-4A80-B9A4-E92F89529701}"/>
                </a:ext>
              </a:extLst>
            </p:cNvPr>
            <p:cNvSpPr>
              <a:spLocks/>
            </p:cNvSpPr>
            <p:nvPr/>
          </p:nvSpPr>
          <p:spPr bwMode="auto">
            <a:xfrm>
              <a:off x="1023" y="2283"/>
              <a:ext cx="1720" cy="506"/>
            </a:xfrm>
            <a:custGeom>
              <a:avLst/>
              <a:gdLst>
                <a:gd name="T0" fmla="*/ 488 w 488"/>
                <a:gd name="T1" fmla="*/ 144 h 144"/>
                <a:gd name="T2" fmla="*/ 84 w 488"/>
                <a:gd name="T3" fmla="*/ 144 h 144"/>
                <a:gd name="T4" fmla="*/ 45 w 488"/>
                <a:gd name="T5" fmla="*/ 116 h 144"/>
                <a:gd name="T6" fmla="*/ 0 w 488"/>
                <a:gd name="T7" fmla="*/ 0 h 144"/>
                <a:gd name="T8" fmla="*/ 0 w 488"/>
                <a:gd name="T9" fmla="*/ 0 h 144"/>
                <a:gd name="T10" fmla="*/ 36 w 488"/>
                <a:gd name="T11" fmla="*/ 22 h 144"/>
                <a:gd name="T12" fmla="*/ 441 w 488"/>
                <a:gd name="T13" fmla="*/ 22 h 144"/>
                <a:gd name="T14" fmla="*/ 488 w 488"/>
                <a:gd name="T15" fmla="*/ 144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144">
                  <a:moveTo>
                    <a:pt x="488" y="144"/>
                  </a:moveTo>
                  <a:cubicBezTo>
                    <a:pt x="84" y="144"/>
                    <a:pt x="84" y="144"/>
                    <a:pt x="84" y="144"/>
                  </a:cubicBezTo>
                  <a:cubicBezTo>
                    <a:pt x="69" y="144"/>
                    <a:pt x="51" y="132"/>
                    <a:pt x="45" y="116"/>
                  </a:cubicBezTo>
                  <a:cubicBezTo>
                    <a:pt x="0" y="0"/>
                    <a:pt x="0" y="0"/>
                    <a:pt x="0" y="0"/>
                  </a:cubicBezTo>
                  <a:cubicBezTo>
                    <a:pt x="0" y="0"/>
                    <a:pt x="0" y="0"/>
                    <a:pt x="0" y="0"/>
                  </a:cubicBezTo>
                  <a:cubicBezTo>
                    <a:pt x="8" y="13"/>
                    <a:pt x="23" y="22"/>
                    <a:pt x="36" y="22"/>
                  </a:cubicBezTo>
                  <a:cubicBezTo>
                    <a:pt x="441" y="22"/>
                    <a:pt x="441" y="22"/>
                    <a:pt x="441" y="22"/>
                  </a:cubicBezTo>
                  <a:lnTo>
                    <a:pt x="488" y="144"/>
                  </a:ln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40" name="Freeform 16">
              <a:extLst>
                <a:ext uri="{FF2B5EF4-FFF2-40B4-BE49-F238E27FC236}">
                  <a16:creationId xmlns:a16="http://schemas.microsoft.com/office/drawing/2014/main" xmlns="" id="{FAF3DB01-34B1-4295-AB61-ADCE3098AC2B}"/>
                </a:ext>
              </a:extLst>
            </p:cNvPr>
            <p:cNvSpPr>
              <a:spLocks/>
            </p:cNvSpPr>
            <p:nvPr/>
          </p:nvSpPr>
          <p:spPr bwMode="auto">
            <a:xfrm>
              <a:off x="1083" y="3130"/>
              <a:ext cx="624" cy="731"/>
            </a:xfrm>
            <a:custGeom>
              <a:avLst/>
              <a:gdLst>
                <a:gd name="T0" fmla="*/ 624 w 624"/>
                <a:gd name="T1" fmla="*/ 731 h 731"/>
                <a:gd name="T2" fmla="*/ 603 w 624"/>
                <a:gd name="T3" fmla="*/ 731 h 731"/>
                <a:gd name="T4" fmla="*/ 603 w 624"/>
                <a:gd name="T5" fmla="*/ 18 h 731"/>
                <a:gd name="T6" fmla="*/ 21 w 624"/>
                <a:gd name="T7" fmla="*/ 18 h 731"/>
                <a:gd name="T8" fmla="*/ 21 w 624"/>
                <a:gd name="T9" fmla="*/ 130 h 731"/>
                <a:gd name="T10" fmla="*/ 0 w 624"/>
                <a:gd name="T11" fmla="*/ 130 h 731"/>
                <a:gd name="T12" fmla="*/ 0 w 624"/>
                <a:gd name="T13" fmla="*/ 0 h 731"/>
                <a:gd name="T14" fmla="*/ 624 w 624"/>
                <a:gd name="T15" fmla="*/ 0 h 731"/>
                <a:gd name="T16" fmla="*/ 624 w 624"/>
                <a:gd name="T17" fmla="*/ 73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4" h="731">
                  <a:moveTo>
                    <a:pt x="624" y="731"/>
                  </a:moveTo>
                  <a:lnTo>
                    <a:pt x="603" y="731"/>
                  </a:lnTo>
                  <a:lnTo>
                    <a:pt x="603" y="18"/>
                  </a:lnTo>
                  <a:lnTo>
                    <a:pt x="21" y="18"/>
                  </a:lnTo>
                  <a:lnTo>
                    <a:pt x="21" y="130"/>
                  </a:lnTo>
                  <a:lnTo>
                    <a:pt x="0" y="130"/>
                  </a:lnTo>
                  <a:lnTo>
                    <a:pt x="0" y="0"/>
                  </a:lnTo>
                  <a:lnTo>
                    <a:pt x="624" y="0"/>
                  </a:lnTo>
                  <a:lnTo>
                    <a:pt x="624" y="731"/>
                  </a:ln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41" name="Freeform 17">
              <a:extLst>
                <a:ext uri="{FF2B5EF4-FFF2-40B4-BE49-F238E27FC236}">
                  <a16:creationId xmlns:a16="http://schemas.microsoft.com/office/drawing/2014/main" xmlns="" id="{9A9E7E4D-3080-460C-9253-579ED7D2C07F}"/>
                </a:ext>
              </a:extLst>
            </p:cNvPr>
            <p:cNvSpPr>
              <a:spLocks/>
            </p:cNvSpPr>
            <p:nvPr/>
          </p:nvSpPr>
          <p:spPr bwMode="auto">
            <a:xfrm>
              <a:off x="998" y="3576"/>
              <a:ext cx="349" cy="197"/>
            </a:xfrm>
            <a:custGeom>
              <a:avLst/>
              <a:gdLst>
                <a:gd name="T0" fmla="*/ 45 w 99"/>
                <a:gd name="T1" fmla="*/ 56 h 56"/>
                <a:gd name="T2" fmla="*/ 9 w 99"/>
                <a:gd name="T3" fmla="*/ 34 h 56"/>
                <a:gd name="T4" fmla="*/ 6 w 99"/>
                <a:gd name="T5" fmla="*/ 29 h 56"/>
                <a:gd name="T6" fmla="*/ 6 w 99"/>
                <a:gd name="T7" fmla="*/ 29 h 56"/>
                <a:gd name="T8" fmla="*/ 24 w 99"/>
                <a:gd name="T9" fmla="*/ 0 h 56"/>
                <a:gd name="T10" fmla="*/ 77 w 99"/>
                <a:gd name="T11" fmla="*/ 0 h 56"/>
                <a:gd name="T12" fmla="*/ 90 w 99"/>
                <a:gd name="T13" fmla="*/ 34 h 56"/>
                <a:gd name="T14" fmla="*/ 99 w 99"/>
                <a:gd name="T15" fmla="*/ 56 h 56"/>
                <a:gd name="T16" fmla="*/ 45 w 99"/>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45" y="56"/>
                  </a:moveTo>
                  <a:cubicBezTo>
                    <a:pt x="32" y="56"/>
                    <a:pt x="17" y="47"/>
                    <a:pt x="9" y="34"/>
                  </a:cubicBezTo>
                  <a:cubicBezTo>
                    <a:pt x="8" y="32"/>
                    <a:pt x="7" y="31"/>
                    <a:pt x="6" y="29"/>
                  </a:cubicBezTo>
                  <a:cubicBezTo>
                    <a:pt x="6" y="29"/>
                    <a:pt x="6" y="29"/>
                    <a:pt x="6" y="29"/>
                  </a:cubicBezTo>
                  <a:cubicBezTo>
                    <a:pt x="0" y="13"/>
                    <a:pt x="8" y="0"/>
                    <a:pt x="24" y="0"/>
                  </a:cubicBezTo>
                  <a:cubicBezTo>
                    <a:pt x="77" y="0"/>
                    <a:pt x="77" y="0"/>
                    <a:pt x="77" y="0"/>
                  </a:cubicBezTo>
                  <a:cubicBezTo>
                    <a:pt x="90" y="34"/>
                    <a:pt x="90" y="34"/>
                    <a:pt x="90" y="34"/>
                  </a:cubicBezTo>
                  <a:cubicBezTo>
                    <a:pt x="99" y="56"/>
                    <a:pt x="99" y="56"/>
                    <a:pt x="99" y="56"/>
                  </a:cubicBezTo>
                  <a:lnTo>
                    <a:pt x="45" y="56"/>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42" name="Freeform 18">
              <a:extLst>
                <a:ext uri="{FF2B5EF4-FFF2-40B4-BE49-F238E27FC236}">
                  <a16:creationId xmlns:a16="http://schemas.microsoft.com/office/drawing/2014/main" xmlns="" id="{19D7ECCB-FC21-43FC-9D20-5B0009BCA67C}"/>
                </a:ext>
              </a:extLst>
            </p:cNvPr>
            <p:cNvSpPr>
              <a:spLocks/>
            </p:cNvSpPr>
            <p:nvPr/>
          </p:nvSpPr>
          <p:spPr bwMode="auto">
            <a:xfrm>
              <a:off x="1291" y="3485"/>
              <a:ext cx="307" cy="513"/>
            </a:xfrm>
            <a:custGeom>
              <a:avLst/>
              <a:gdLst>
                <a:gd name="T0" fmla="*/ 307 w 307"/>
                <a:gd name="T1" fmla="*/ 207 h 513"/>
                <a:gd name="T2" fmla="*/ 0 w 307"/>
                <a:gd name="T3" fmla="*/ 513 h 513"/>
                <a:gd name="T4" fmla="*/ 0 w 307"/>
                <a:gd name="T5" fmla="*/ 0 h 513"/>
                <a:gd name="T6" fmla="*/ 307 w 307"/>
                <a:gd name="T7" fmla="*/ 207 h 513"/>
              </a:gdLst>
              <a:ahLst/>
              <a:cxnLst>
                <a:cxn ang="0">
                  <a:pos x="T0" y="T1"/>
                </a:cxn>
                <a:cxn ang="0">
                  <a:pos x="T2" y="T3"/>
                </a:cxn>
                <a:cxn ang="0">
                  <a:pos x="T4" y="T5"/>
                </a:cxn>
                <a:cxn ang="0">
                  <a:pos x="T6" y="T7"/>
                </a:cxn>
              </a:cxnLst>
              <a:rect l="0" t="0" r="r" b="b"/>
              <a:pathLst>
                <a:path w="307" h="513">
                  <a:moveTo>
                    <a:pt x="307" y="207"/>
                  </a:moveTo>
                  <a:lnTo>
                    <a:pt x="0" y="513"/>
                  </a:lnTo>
                  <a:lnTo>
                    <a:pt x="0" y="0"/>
                  </a:lnTo>
                  <a:lnTo>
                    <a:pt x="307" y="207"/>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43" name="Freeform 19">
              <a:extLst>
                <a:ext uri="{FF2B5EF4-FFF2-40B4-BE49-F238E27FC236}">
                  <a16:creationId xmlns:a16="http://schemas.microsoft.com/office/drawing/2014/main" xmlns="" id="{F9CE2E87-1C06-4541-96A8-4320B3E84BB6}"/>
                </a:ext>
              </a:extLst>
            </p:cNvPr>
            <p:cNvSpPr>
              <a:spLocks/>
            </p:cNvSpPr>
            <p:nvPr/>
          </p:nvSpPr>
          <p:spPr bwMode="auto">
            <a:xfrm>
              <a:off x="1016" y="3239"/>
              <a:ext cx="582" cy="453"/>
            </a:xfrm>
            <a:custGeom>
              <a:avLst/>
              <a:gdLst>
                <a:gd name="T0" fmla="*/ 165 w 165"/>
                <a:gd name="T1" fmla="*/ 0 h 129"/>
                <a:gd name="T2" fmla="*/ 0 w 165"/>
                <a:gd name="T3" fmla="*/ 0 h 129"/>
                <a:gd name="T4" fmla="*/ 0 w 165"/>
                <a:gd name="T5" fmla="*/ 86 h 129"/>
                <a:gd name="T6" fmla="*/ 43 w 165"/>
                <a:gd name="T7" fmla="*/ 129 h 129"/>
                <a:gd name="T8" fmla="*/ 165 w 165"/>
                <a:gd name="T9" fmla="*/ 129 h 129"/>
                <a:gd name="T10" fmla="*/ 165 w 165"/>
                <a:gd name="T11" fmla="*/ 0 h 129"/>
              </a:gdLst>
              <a:ahLst/>
              <a:cxnLst>
                <a:cxn ang="0">
                  <a:pos x="T0" y="T1"/>
                </a:cxn>
                <a:cxn ang="0">
                  <a:pos x="T2" y="T3"/>
                </a:cxn>
                <a:cxn ang="0">
                  <a:pos x="T4" y="T5"/>
                </a:cxn>
                <a:cxn ang="0">
                  <a:pos x="T6" y="T7"/>
                </a:cxn>
                <a:cxn ang="0">
                  <a:pos x="T8" y="T9"/>
                </a:cxn>
                <a:cxn ang="0">
                  <a:pos x="T10" y="T11"/>
                </a:cxn>
              </a:cxnLst>
              <a:rect l="0" t="0" r="r" b="b"/>
              <a:pathLst>
                <a:path w="165" h="129">
                  <a:moveTo>
                    <a:pt x="165" y="0"/>
                  </a:moveTo>
                  <a:cubicBezTo>
                    <a:pt x="0" y="0"/>
                    <a:pt x="0" y="0"/>
                    <a:pt x="0" y="0"/>
                  </a:cubicBezTo>
                  <a:cubicBezTo>
                    <a:pt x="0" y="86"/>
                    <a:pt x="0" y="86"/>
                    <a:pt x="0" y="86"/>
                  </a:cubicBezTo>
                  <a:cubicBezTo>
                    <a:pt x="0" y="110"/>
                    <a:pt x="19" y="129"/>
                    <a:pt x="43" y="129"/>
                  </a:cubicBezTo>
                  <a:cubicBezTo>
                    <a:pt x="165" y="129"/>
                    <a:pt x="165" y="129"/>
                    <a:pt x="165" y="129"/>
                  </a:cubicBezTo>
                  <a:lnTo>
                    <a:pt x="165" y="0"/>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44" name="Freeform 20">
              <a:extLst>
                <a:ext uri="{FF2B5EF4-FFF2-40B4-BE49-F238E27FC236}">
                  <a16:creationId xmlns:a16="http://schemas.microsoft.com/office/drawing/2014/main" xmlns="" id="{ACDD0521-66D4-4836-9E25-B67BB42FF50A}"/>
                </a:ext>
              </a:extLst>
            </p:cNvPr>
            <p:cNvSpPr>
              <a:spLocks/>
            </p:cNvSpPr>
            <p:nvPr/>
          </p:nvSpPr>
          <p:spPr bwMode="auto">
            <a:xfrm>
              <a:off x="1030" y="3696"/>
              <a:ext cx="1706" cy="502"/>
            </a:xfrm>
            <a:custGeom>
              <a:avLst/>
              <a:gdLst>
                <a:gd name="T0" fmla="*/ 84 w 484"/>
                <a:gd name="T1" fmla="*/ 143 h 143"/>
                <a:gd name="T2" fmla="*/ 45 w 484"/>
                <a:gd name="T3" fmla="*/ 115 h 143"/>
                <a:gd name="T4" fmla="*/ 0 w 484"/>
                <a:gd name="T5" fmla="*/ 0 h 143"/>
                <a:gd name="T6" fmla="*/ 0 w 484"/>
                <a:gd name="T7" fmla="*/ 0 h 143"/>
                <a:gd name="T8" fmla="*/ 36 w 484"/>
                <a:gd name="T9" fmla="*/ 22 h 143"/>
                <a:gd name="T10" fmla="*/ 434 w 484"/>
                <a:gd name="T11" fmla="*/ 22 h 143"/>
                <a:gd name="T12" fmla="*/ 484 w 484"/>
                <a:gd name="T13" fmla="*/ 142 h 143"/>
                <a:gd name="T14" fmla="*/ 84 w 484"/>
                <a:gd name="T15" fmla="*/ 143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4" h="143">
                  <a:moveTo>
                    <a:pt x="84" y="143"/>
                  </a:moveTo>
                  <a:cubicBezTo>
                    <a:pt x="69" y="143"/>
                    <a:pt x="51" y="131"/>
                    <a:pt x="45" y="115"/>
                  </a:cubicBezTo>
                  <a:cubicBezTo>
                    <a:pt x="0" y="0"/>
                    <a:pt x="0" y="0"/>
                    <a:pt x="0" y="0"/>
                  </a:cubicBezTo>
                  <a:cubicBezTo>
                    <a:pt x="0" y="0"/>
                    <a:pt x="0" y="0"/>
                    <a:pt x="0" y="0"/>
                  </a:cubicBezTo>
                  <a:cubicBezTo>
                    <a:pt x="8" y="12"/>
                    <a:pt x="23" y="22"/>
                    <a:pt x="36" y="22"/>
                  </a:cubicBezTo>
                  <a:cubicBezTo>
                    <a:pt x="434" y="22"/>
                    <a:pt x="434" y="22"/>
                    <a:pt x="434" y="22"/>
                  </a:cubicBezTo>
                  <a:cubicBezTo>
                    <a:pt x="484" y="142"/>
                    <a:pt x="484" y="142"/>
                    <a:pt x="484" y="142"/>
                  </a:cubicBezTo>
                  <a:lnTo>
                    <a:pt x="84" y="143"/>
                  </a:ln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grpSp>
      <p:sp>
        <p:nvSpPr>
          <p:cNvPr id="129" name="TextBox 10">
            <a:extLst>
              <a:ext uri="{FF2B5EF4-FFF2-40B4-BE49-F238E27FC236}">
                <a16:creationId xmlns:a16="http://schemas.microsoft.com/office/drawing/2014/main" xmlns="" id="{503575F0-63B8-4E4D-9B46-7CBF6A74BA4B}"/>
              </a:ext>
            </a:extLst>
          </p:cNvPr>
          <p:cNvSpPr txBox="1">
            <a:spLocks noChangeArrowheads="1"/>
          </p:cNvSpPr>
          <p:nvPr/>
        </p:nvSpPr>
        <p:spPr bwMode="auto">
          <a:xfrm>
            <a:off x="4051261" y="5517004"/>
            <a:ext cx="3761142" cy="646313"/>
          </a:xfrm>
          <a:prstGeom prst="rect">
            <a:avLst/>
          </a:prstGeom>
          <a:noFill/>
          <a:ln w="38100">
            <a:solidFill>
              <a:srgbClr val="3CDEFE"/>
            </a:solidFill>
            <a:miter lim="800000"/>
            <a:headEnd/>
            <a:tailEnd/>
          </a:ln>
          <a:extLst>
            <a:ext uri="{909E8E84-426E-40DD-AFC4-6F175D3DCCD1}">
              <a14:hiddenFill xmlns:a14="http://schemas.microsoft.com/office/drawing/2010/main">
                <a:solidFill>
                  <a:srgbClr val="FFFFFF"/>
                </a:solidFill>
              </a14:hiddenFill>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800" dirty="0">
                <a:latin typeface="Arial" panose="020B0604020202020204" pitchFamily="34" charset="0"/>
                <a:cs typeface="Arial" panose="020B0604020202020204" pitchFamily="34" charset="0"/>
              </a:rPr>
              <a:t>Otros alimentos como el aguacate, huevo, frutos secos y pescados.</a:t>
            </a:r>
          </a:p>
        </p:txBody>
      </p:sp>
      <p:sp>
        <p:nvSpPr>
          <p:cNvPr id="133" name="TextBox 132">
            <a:extLst>
              <a:ext uri="{FF2B5EF4-FFF2-40B4-BE49-F238E27FC236}">
                <a16:creationId xmlns:a16="http://schemas.microsoft.com/office/drawing/2014/main" xmlns="" id="{F89B21DA-29AA-423B-886D-19A76074E008}"/>
              </a:ext>
            </a:extLst>
          </p:cNvPr>
          <p:cNvSpPr txBox="1"/>
          <p:nvPr/>
        </p:nvSpPr>
        <p:spPr>
          <a:xfrm>
            <a:off x="291606" y="3551087"/>
            <a:ext cx="418704" cy="646331"/>
          </a:xfrm>
          <a:prstGeom prst="rect">
            <a:avLst/>
          </a:prstGeom>
          <a:noFill/>
        </p:spPr>
        <p:txBody>
          <a:bodyPr wrap="none" rtlCol="0">
            <a:spAutoFit/>
          </a:bodyPr>
          <a:lstStyle/>
          <a:p>
            <a:r>
              <a:rPr lang="es-CO" sz="3600" dirty="0">
                <a:solidFill>
                  <a:schemeClr val="bg1"/>
                </a:solidFill>
              </a:rPr>
              <a:t>2</a:t>
            </a:r>
            <a:endParaRPr lang="en-US" sz="3600" dirty="0">
              <a:solidFill>
                <a:schemeClr val="bg1"/>
              </a:solidFill>
            </a:endParaRPr>
          </a:p>
        </p:txBody>
      </p:sp>
      <p:sp>
        <p:nvSpPr>
          <p:cNvPr id="45" name="TextBox 134">
            <a:extLst>
              <a:ext uri="{FF2B5EF4-FFF2-40B4-BE49-F238E27FC236}">
                <a16:creationId xmlns:a16="http://schemas.microsoft.com/office/drawing/2014/main" xmlns="" id="{915509C6-B1BD-4F57-A9F7-FDFA1F5AAE70}"/>
              </a:ext>
            </a:extLst>
          </p:cNvPr>
          <p:cNvSpPr txBox="1"/>
          <p:nvPr/>
        </p:nvSpPr>
        <p:spPr>
          <a:xfrm>
            <a:off x="215280" y="301777"/>
            <a:ext cx="5182576" cy="954107"/>
          </a:xfrm>
          <a:prstGeom prst="rect">
            <a:avLst/>
          </a:prstGeom>
          <a:noFill/>
        </p:spPr>
        <p:txBody>
          <a:bodyPr wrap="square" rtlCol="0">
            <a:spAutoFit/>
          </a:bodyPr>
          <a:lstStyle/>
          <a:p>
            <a:pPr algn="ctr"/>
            <a:r>
              <a:rPr lang="es-ES" sz="2800" dirty="0"/>
              <a:t>¿Qué alimentos son ricos en fibra insoluble?</a:t>
            </a:r>
            <a:endParaRPr lang="es-CO" sz="2800" dirty="0"/>
          </a:p>
        </p:txBody>
      </p:sp>
      <p:grpSp>
        <p:nvGrpSpPr>
          <p:cNvPr id="46" name="Group 4">
            <a:extLst>
              <a:ext uri="{FF2B5EF4-FFF2-40B4-BE49-F238E27FC236}">
                <a16:creationId xmlns:a16="http://schemas.microsoft.com/office/drawing/2014/main" xmlns="" id="{9BF4EE4F-D733-45D2-8926-A3093DF2C1DF}"/>
              </a:ext>
            </a:extLst>
          </p:cNvPr>
          <p:cNvGrpSpPr>
            <a:grpSpLocks noChangeAspect="1"/>
          </p:cNvGrpSpPr>
          <p:nvPr/>
        </p:nvGrpSpPr>
        <p:grpSpPr bwMode="auto">
          <a:xfrm>
            <a:off x="7543127" y="1133129"/>
            <a:ext cx="4450678" cy="4421473"/>
            <a:chOff x="991" y="309"/>
            <a:chExt cx="1752" cy="3889"/>
          </a:xfrm>
        </p:grpSpPr>
        <p:sp>
          <p:nvSpPr>
            <p:cNvPr id="47" name="Freeform 6">
              <a:extLst>
                <a:ext uri="{FF2B5EF4-FFF2-40B4-BE49-F238E27FC236}">
                  <a16:creationId xmlns:a16="http://schemas.microsoft.com/office/drawing/2014/main" xmlns="" id="{45B27BE0-336A-49FA-B4C1-7081B6AC3036}"/>
                </a:ext>
              </a:extLst>
            </p:cNvPr>
            <p:cNvSpPr>
              <a:spLocks/>
            </p:cNvSpPr>
            <p:nvPr/>
          </p:nvSpPr>
          <p:spPr bwMode="auto">
            <a:xfrm>
              <a:off x="1097" y="309"/>
              <a:ext cx="621" cy="734"/>
            </a:xfrm>
            <a:custGeom>
              <a:avLst/>
              <a:gdLst>
                <a:gd name="T0" fmla="*/ 621 w 621"/>
                <a:gd name="T1" fmla="*/ 734 h 734"/>
                <a:gd name="T2" fmla="*/ 603 w 621"/>
                <a:gd name="T3" fmla="*/ 734 h 734"/>
                <a:gd name="T4" fmla="*/ 603 w 621"/>
                <a:gd name="T5" fmla="*/ 21 h 734"/>
                <a:gd name="T6" fmla="*/ 21 w 621"/>
                <a:gd name="T7" fmla="*/ 21 h 734"/>
                <a:gd name="T8" fmla="*/ 21 w 621"/>
                <a:gd name="T9" fmla="*/ 130 h 734"/>
                <a:gd name="T10" fmla="*/ 0 w 621"/>
                <a:gd name="T11" fmla="*/ 130 h 734"/>
                <a:gd name="T12" fmla="*/ 0 w 621"/>
                <a:gd name="T13" fmla="*/ 0 h 734"/>
                <a:gd name="T14" fmla="*/ 621 w 621"/>
                <a:gd name="T15" fmla="*/ 0 h 734"/>
                <a:gd name="T16" fmla="*/ 621 w 621"/>
                <a:gd name="T17" fmla="*/ 73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734">
                  <a:moveTo>
                    <a:pt x="621" y="734"/>
                  </a:moveTo>
                  <a:lnTo>
                    <a:pt x="603" y="734"/>
                  </a:lnTo>
                  <a:lnTo>
                    <a:pt x="603" y="21"/>
                  </a:lnTo>
                  <a:lnTo>
                    <a:pt x="21" y="21"/>
                  </a:lnTo>
                  <a:lnTo>
                    <a:pt x="21" y="130"/>
                  </a:lnTo>
                  <a:lnTo>
                    <a:pt x="0" y="130"/>
                  </a:lnTo>
                  <a:lnTo>
                    <a:pt x="0" y="0"/>
                  </a:lnTo>
                  <a:lnTo>
                    <a:pt x="621" y="0"/>
                  </a:lnTo>
                  <a:lnTo>
                    <a:pt x="621" y="734"/>
                  </a:ln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xmlns="" id="{93F4A410-DAD6-4CC2-B450-268C549B835D}"/>
                </a:ext>
              </a:extLst>
            </p:cNvPr>
            <p:cNvSpPr>
              <a:spLocks/>
            </p:cNvSpPr>
            <p:nvPr/>
          </p:nvSpPr>
          <p:spPr bwMode="auto">
            <a:xfrm>
              <a:off x="1013" y="759"/>
              <a:ext cx="345" cy="196"/>
            </a:xfrm>
            <a:custGeom>
              <a:avLst/>
              <a:gdLst>
                <a:gd name="T0" fmla="*/ 44 w 98"/>
                <a:gd name="T1" fmla="*/ 56 h 56"/>
                <a:gd name="T2" fmla="*/ 9 w 98"/>
                <a:gd name="T3" fmla="*/ 34 h 56"/>
                <a:gd name="T4" fmla="*/ 6 w 98"/>
                <a:gd name="T5" fmla="*/ 28 h 56"/>
                <a:gd name="T6" fmla="*/ 6 w 98"/>
                <a:gd name="T7" fmla="*/ 28 h 56"/>
                <a:gd name="T8" fmla="*/ 23 w 98"/>
                <a:gd name="T9" fmla="*/ 0 h 56"/>
                <a:gd name="T10" fmla="*/ 77 w 98"/>
                <a:gd name="T11" fmla="*/ 0 h 56"/>
                <a:gd name="T12" fmla="*/ 90 w 98"/>
                <a:gd name="T13" fmla="*/ 34 h 56"/>
                <a:gd name="T14" fmla="*/ 98 w 98"/>
                <a:gd name="T15" fmla="*/ 56 h 56"/>
                <a:gd name="T16" fmla="*/ 44 w 9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6">
                  <a:moveTo>
                    <a:pt x="44" y="56"/>
                  </a:moveTo>
                  <a:cubicBezTo>
                    <a:pt x="31" y="56"/>
                    <a:pt x="16" y="47"/>
                    <a:pt x="9" y="34"/>
                  </a:cubicBezTo>
                  <a:cubicBezTo>
                    <a:pt x="8" y="32"/>
                    <a:pt x="7" y="30"/>
                    <a:pt x="6" y="28"/>
                  </a:cubicBezTo>
                  <a:cubicBezTo>
                    <a:pt x="6" y="28"/>
                    <a:pt x="6" y="28"/>
                    <a:pt x="6" y="28"/>
                  </a:cubicBezTo>
                  <a:cubicBezTo>
                    <a:pt x="0" y="13"/>
                    <a:pt x="8" y="0"/>
                    <a:pt x="23" y="0"/>
                  </a:cubicBezTo>
                  <a:cubicBezTo>
                    <a:pt x="77" y="0"/>
                    <a:pt x="77" y="0"/>
                    <a:pt x="77" y="0"/>
                  </a:cubicBezTo>
                  <a:cubicBezTo>
                    <a:pt x="90" y="34"/>
                    <a:pt x="90" y="34"/>
                    <a:pt x="90" y="34"/>
                  </a:cubicBezTo>
                  <a:cubicBezTo>
                    <a:pt x="98" y="56"/>
                    <a:pt x="98" y="56"/>
                    <a:pt x="98" y="56"/>
                  </a:cubicBezTo>
                  <a:lnTo>
                    <a:pt x="44" y="56"/>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xmlns="" id="{50D2B397-ECBA-4152-BD14-09FEF8B24483}"/>
                </a:ext>
              </a:extLst>
            </p:cNvPr>
            <p:cNvSpPr>
              <a:spLocks/>
            </p:cNvSpPr>
            <p:nvPr/>
          </p:nvSpPr>
          <p:spPr bwMode="auto">
            <a:xfrm>
              <a:off x="1302" y="667"/>
              <a:ext cx="306" cy="513"/>
            </a:xfrm>
            <a:custGeom>
              <a:avLst/>
              <a:gdLst>
                <a:gd name="T0" fmla="*/ 306 w 306"/>
                <a:gd name="T1" fmla="*/ 204 h 513"/>
                <a:gd name="T2" fmla="*/ 0 w 306"/>
                <a:gd name="T3" fmla="*/ 513 h 513"/>
                <a:gd name="T4" fmla="*/ 0 w 306"/>
                <a:gd name="T5" fmla="*/ 0 h 513"/>
                <a:gd name="T6" fmla="*/ 306 w 306"/>
                <a:gd name="T7" fmla="*/ 204 h 513"/>
              </a:gdLst>
              <a:ahLst/>
              <a:cxnLst>
                <a:cxn ang="0">
                  <a:pos x="T0" y="T1"/>
                </a:cxn>
                <a:cxn ang="0">
                  <a:pos x="T2" y="T3"/>
                </a:cxn>
                <a:cxn ang="0">
                  <a:pos x="T4" y="T5"/>
                </a:cxn>
                <a:cxn ang="0">
                  <a:pos x="T6" y="T7"/>
                </a:cxn>
              </a:cxnLst>
              <a:rect l="0" t="0" r="r" b="b"/>
              <a:pathLst>
                <a:path w="306" h="513">
                  <a:moveTo>
                    <a:pt x="306" y="204"/>
                  </a:moveTo>
                  <a:lnTo>
                    <a:pt x="0" y="513"/>
                  </a:lnTo>
                  <a:lnTo>
                    <a:pt x="0" y="0"/>
                  </a:lnTo>
                  <a:lnTo>
                    <a:pt x="306" y="204"/>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xmlns="" id="{41D3CFA3-6206-45BD-BCB2-2FD375495B5B}"/>
                </a:ext>
              </a:extLst>
            </p:cNvPr>
            <p:cNvSpPr>
              <a:spLocks/>
            </p:cNvSpPr>
            <p:nvPr/>
          </p:nvSpPr>
          <p:spPr bwMode="auto">
            <a:xfrm>
              <a:off x="1030" y="422"/>
              <a:ext cx="578" cy="449"/>
            </a:xfrm>
            <a:custGeom>
              <a:avLst/>
              <a:gdLst>
                <a:gd name="T0" fmla="*/ 164 w 164"/>
                <a:gd name="T1" fmla="*/ 0 h 128"/>
                <a:gd name="T2" fmla="*/ 0 w 164"/>
                <a:gd name="T3" fmla="*/ 0 h 128"/>
                <a:gd name="T4" fmla="*/ 0 w 164"/>
                <a:gd name="T5" fmla="*/ 86 h 128"/>
                <a:gd name="T6" fmla="*/ 43 w 164"/>
                <a:gd name="T7" fmla="*/ 128 h 128"/>
                <a:gd name="T8" fmla="*/ 164 w 164"/>
                <a:gd name="T9" fmla="*/ 128 h 128"/>
                <a:gd name="T10" fmla="*/ 164 w 164"/>
                <a:gd name="T11" fmla="*/ 0 h 128"/>
              </a:gdLst>
              <a:ahLst/>
              <a:cxnLst>
                <a:cxn ang="0">
                  <a:pos x="T0" y="T1"/>
                </a:cxn>
                <a:cxn ang="0">
                  <a:pos x="T2" y="T3"/>
                </a:cxn>
                <a:cxn ang="0">
                  <a:pos x="T4" y="T5"/>
                </a:cxn>
                <a:cxn ang="0">
                  <a:pos x="T6" y="T7"/>
                </a:cxn>
                <a:cxn ang="0">
                  <a:pos x="T8" y="T9"/>
                </a:cxn>
                <a:cxn ang="0">
                  <a:pos x="T10" y="T11"/>
                </a:cxn>
              </a:cxnLst>
              <a:rect l="0" t="0" r="r" b="b"/>
              <a:pathLst>
                <a:path w="164" h="128">
                  <a:moveTo>
                    <a:pt x="164" y="0"/>
                  </a:moveTo>
                  <a:cubicBezTo>
                    <a:pt x="0" y="0"/>
                    <a:pt x="0" y="0"/>
                    <a:pt x="0" y="0"/>
                  </a:cubicBezTo>
                  <a:cubicBezTo>
                    <a:pt x="0" y="86"/>
                    <a:pt x="0" y="86"/>
                    <a:pt x="0" y="86"/>
                  </a:cubicBezTo>
                  <a:cubicBezTo>
                    <a:pt x="0" y="109"/>
                    <a:pt x="19" y="128"/>
                    <a:pt x="43" y="128"/>
                  </a:cubicBezTo>
                  <a:cubicBezTo>
                    <a:pt x="164" y="128"/>
                    <a:pt x="164" y="128"/>
                    <a:pt x="164" y="128"/>
                  </a:cubicBezTo>
                  <a:lnTo>
                    <a:pt x="164" y="0"/>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xmlns="" id="{8CB53156-224B-4DFB-AA2C-C0ABB87215E6}"/>
                </a:ext>
              </a:extLst>
            </p:cNvPr>
            <p:cNvSpPr>
              <a:spLocks/>
            </p:cNvSpPr>
            <p:nvPr/>
          </p:nvSpPr>
          <p:spPr bwMode="auto">
            <a:xfrm>
              <a:off x="1041" y="875"/>
              <a:ext cx="1685" cy="506"/>
            </a:xfrm>
            <a:custGeom>
              <a:avLst/>
              <a:gdLst>
                <a:gd name="T0" fmla="*/ 478 w 478"/>
                <a:gd name="T1" fmla="*/ 144 h 144"/>
                <a:gd name="T2" fmla="*/ 84 w 478"/>
                <a:gd name="T3" fmla="*/ 144 h 144"/>
                <a:gd name="T4" fmla="*/ 46 w 478"/>
                <a:gd name="T5" fmla="*/ 116 h 144"/>
                <a:gd name="T6" fmla="*/ 0 w 478"/>
                <a:gd name="T7" fmla="*/ 0 h 144"/>
                <a:gd name="T8" fmla="*/ 1 w 478"/>
                <a:gd name="T9" fmla="*/ 0 h 144"/>
                <a:gd name="T10" fmla="*/ 36 w 478"/>
                <a:gd name="T11" fmla="*/ 22 h 144"/>
                <a:gd name="T12" fmla="*/ 427 w 478"/>
                <a:gd name="T13" fmla="*/ 22 h 144"/>
                <a:gd name="T14" fmla="*/ 478 w 478"/>
                <a:gd name="T15" fmla="*/ 144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 h="144">
                  <a:moveTo>
                    <a:pt x="478" y="144"/>
                  </a:moveTo>
                  <a:cubicBezTo>
                    <a:pt x="84" y="144"/>
                    <a:pt x="84" y="144"/>
                    <a:pt x="84" y="144"/>
                  </a:cubicBezTo>
                  <a:cubicBezTo>
                    <a:pt x="69" y="144"/>
                    <a:pt x="52" y="131"/>
                    <a:pt x="46" y="116"/>
                  </a:cubicBezTo>
                  <a:cubicBezTo>
                    <a:pt x="0" y="0"/>
                    <a:pt x="0" y="0"/>
                    <a:pt x="0" y="0"/>
                  </a:cubicBezTo>
                  <a:cubicBezTo>
                    <a:pt x="1" y="0"/>
                    <a:pt x="1" y="0"/>
                    <a:pt x="1" y="0"/>
                  </a:cubicBezTo>
                  <a:cubicBezTo>
                    <a:pt x="8" y="13"/>
                    <a:pt x="23" y="22"/>
                    <a:pt x="36" y="22"/>
                  </a:cubicBezTo>
                  <a:cubicBezTo>
                    <a:pt x="427" y="22"/>
                    <a:pt x="427" y="22"/>
                    <a:pt x="427" y="22"/>
                  </a:cubicBezTo>
                  <a:lnTo>
                    <a:pt x="478" y="144"/>
                  </a:ln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1">
              <a:extLst>
                <a:ext uri="{FF2B5EF4-FFF2-40B4-BE49-F238E27FC236}">
                  <a16:creationId xmlns:a16="http://schemas.microsoft.com/office/drawing/2014/main" xmlns="" id="{E65103DC-4FE2-47C7-923F-ABC1141CA9DC}"/>
                </a:ext>
              </a:extLst>
            </p:cNvPr>
            <p:cNvSpPr>
              <a:spLocks/>
            </p:cNvSpPr>
            <p:nvPr/>
          </p:nvSpPr>
          <p:spPr bwMode="auto">
            <a:xfrm>
              <a:off x="1080" y="1718"/>
              <a:ext cx="620" cy="734"/>
            </a:xfrm>
            <a:custGeom>
              <a:avLst/>
              <a:gdLst>
                <a:gd name="T0" fmla="*/ 620 w 620"/>
                <a:gd name="T1" fmla="*/ 734 h 734"/>
                <a:gd name="T2" fmla="*/ 599 w 620"/>
                <a:gd name="T3" fmla="*/ 734 h 734"/>
                <a:gd name="T4" fmla="*/ 599 w 620"/>
                <a:gd name="T5" fmla="*/ 21 h 734"/>
                <a:gd name="T6" fmla="*/ 17 w 620"/>
                <a:gd name="T7" fmla="*/ 21 h 734"/>
                <a:gd name="T8" fmla="*/ 17 w 620"/>
                <a:gd name="T9" fmla="*/ 130 h 734"/>
                <a:gd name="T10" fmla="*/ 0 w 620"/>
                <a:gd name="T11" fmla="*/ 130 h 734"/>
                <a:gd name="T12" fmla="*/ 0 w 620"/>
                <a:gd name="T13" fmla="*/ 0 h 734"/>
                <a:gd name="T14" fmla="*/ 620 w 620"/>
                <a:gd name="T15" fmla="*/ 0 h 734"/>
                <a:gd name="T16" fmla="*/ 620 w 620"/>
                <a:gd name="T17" fmla="*/ 734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0" h="734">
                  <a:moveTo>
                    <a:pt x="620" y="734"/>
                  </a:moveTo>
                  <a:lnTo>
                    <a:pt x="599" y="734"/>
                  </a:lnTo>
                  <a:lnTo>
                    <a:pt x="599" y="21"/>
                  </a:lnTo>
                  <a:lnTo>
                    <a:pt x="17" y="21"/>
                  </a:lnTo>
                  <a:lnTo>
                    <a:pt x="17" y="130"/>
                  </a:lnTo>
                  <a:lnTo>
                    <a:pt x="0" y="130"/>
                  </a:lnTo>
                  <a:lnTo>
                    <a:pt x="0" y="0"/>
                  </a:lnTo>
                  <a:lnTo>
                    <a:pt x="620" y="0"/>
                  </a:lnTo>
                  <a:lnTo>
                    <a:pt x="620" y="734"/>
                  </a:ln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2">
              <a:extLst>
                <a:ext uri="{FF2B5EF4-FFF2-40B4-BE49-F238E27FC236}">
                  <a16:creationId xmlns:a16="http://schemas.microsoft.com/office/drawing/2014/main" xmlns="" id="{122012DC-1309-4487-90F4-6626750D89D6}"/>
                </a:ext>
              </a:extLst>
            </p:cNvPr>
            <p:cNvSpPr>
              <a:spLocks/>
            </p:cNvSpPr>
            <p:nvPr/>
          </p:nvSpPr>
          <p:spPr bwMode="auto">
            <a:xfrm>
              <a:off x="991" y="2167"/>
              <a:ext cx="349" cy="197"/>
            </a:xfrm>
            <a:custGeom>
              <a:avLst/>
              <a:gdLst>
                <a:gd name="T0" fmla="*/ 45 w 99"/>
                <a:gd name="T1" fmla="*/ 56 h 56"/>
                <a:gd name="T2" fmla="*/ 9 w 99"/>
                <a:gd name="T3" fmla="*/ 34 h 56"/>
                <a:gd name="T4" fmla="*/ 6 w 99"/>
                <a:gd name="T5" fmla="*/ 28 h 56"/>
                <a:gd name="T6" fmla="*/ 6 w 99"/>
                <a:gd name="T7" fmla="*/ 28 h 56"/>
                <a:gd name="T8" fmla="*/ 24 w 99"/>
                <a:gd name="T9" fmla="*/ 0 h 56"/>
                <a:gd name="T10" fmla="*/ 77 w 99"/>
                <a:gd name="T11" fmla="*/ 0 h 56"/>
                <a:gd name="T12" fmla="*/ 90 w 99"/>
                <a:gd name="T13" fmla="*/ 34 h 56"/>
                <a:gd name="T14" fmla="*/ 99 w 99"/>
                <a:gd name="T15" fmla="*/ 56 h 56"/>
                <a:gd name="T16" fmla="*/ 45 w 99"/>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45" y="56"/>
                  </a:moveTo>
                  <a:cubicBezTo>
                    <a:pt x="32" y="56"/>
                    <a:pt x="17" y="47"/>
                    <a:pt x="9" y="34"/>
                  </a:cubicBezTo>
                  <a:cubicBezTo>
                    <a:pt x="8" y="32"/>
                    <a:pt x="7" y="30"/>
                    <a:pt x="6" y="28"/>
                  </a:cubicBezTo>
                  <a:cubicBezTo>
                    <a:pt x="6" y="28"/>
                    <a:pt x="6" y="28"/>
                    <a:pt x="6" y="28"/>
                  </a:cubicBezTo>
                  <a:cubicBezTo>
                    <a:pt x="0" y="13"/>
                    <a:pt x="8" y="0"/>
                    <a:pt x="24" y="0"/>
                  </a:cubicBezTo>
                  <a:cubicBezTo>
                    <a:pt x="77" y="0"/>
                    <a:pt x="77" y="0"/>
                    <a:pt x="77" y="0"/>
                  </a:cubicBezTo>
                  <a:cubicBezTo>
                    <a:pt x="90" y="34"/>
                    <a:pt x="90" y="34"/>
                    <a:pt x="90" y="34"/>
                  </a:cubicBezTo>
                  <a:cubicBezTo>
                    <a:pt x="99" y="56"/>
                    <a:pt x="99" y="56"/>
                    <a:pt x="99" y="56"/>
                  </a:cubicBezTo>
                  <a:lnTo>
                    <a:pt x="45" y="56"/>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3">
              <a:extLst>
                <a:ext uri="{FF2B5EF4-FFF2-40B4-BE49-F238E27FC236}">
                  <a16:creationId xmlns:a16="http://schemas.microsoft.com/office/drawing/2014/main" xmlns="" id="{337384F3-5458-4110-8681-69F92B8BFC6B}"/>
                </a:ext>
              </a:extLst>
            </p:cNvPr>
            <p:cNvSpPr>
              <a:spLocks/>
            </p:cNvSpPr>
            <p:nvPr/>
          </p:nvSpPr>
          <p:spPr bwMode="auto">
            <a:xfrm>
              <a:off x="1284" y="2076"/>
              <a:ext cx="307" cy="513"/>
            </a:xfrm>
            <a:custGeom>
              <a:avLst/>
              <a:gdLst>
                <a:gd name="T0" fmla="*/ 307 w 307"/>
                <a:gd name="T1" fmla="*/ 207 h 513"/>
                <a:gd name="T2" fmla="*/ 0 w 307"/>
                <a:gd name="T3" fmla="*/ 513 h 513"/>
                <a:gd name="T4" fmla="*/ 0 w 307"/>
                <a:gd name="T5" fmla="*/ 0 h 513"/>
                <a:gd name="T6" fmla="*/ 307 w 307"/>
                <a:gd name="T7" fmla="*/ 207 h 513"/>
              </a:gdLst>
              <a:ahLst/>
              <a:cxnLst>
                <a:cxn ang="0">
                  <a:pos x="T0" y="T1"/>
                </a:cxn>
                <a:cxn ang="0">
                  <a:pos x="T2" y="T3"/>
                </a:cxn>
                <a:cxn ang="0">
                  <a:pos x="T4" y="T5"/>
                </a:cxn>
                <a:cxn ang="0">
                  <a:pos x="T6" y="T7"/>
                </a:cxn>
              </a:cxnLst>
              <a:rect l="0" t="0" r="r" b="b"/>
              <a:pathLst>
                <a:path w="307" h="513">
                  <a:moveTo>
                    <a:pt x="307" y="207"/>
                  </a:moveTo>
                  <a:lnTo>
                    <a:pt x="0" y="513"/>
                  </a:lnTo>
                  <a:lnTo>
                    <a:pt x="0" y="0"/>
                  </a:lnTo>
                  <a:lnTo>
                    <a:pt x="307" y="207"/>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4">
              <a:extLst>
                <a:ext uri="{FF2B5EF4-FFF2-40B4-BE49-F238E27FC236}">
                  <a16:creationId xmlns:a16="http://schemas.microsoft.com/office/drawing/2014/main" xmlns="" id="{21EDC0CB-7DC1-4E3D-81A2-C7547BA44976}"/>
                </a:ext>
              </a:extLst>
            </p:cNvPr>
            <p:cNvSpPr>
              <a:spLocks/>
            </p:cNvSpPr>
            <p:nvPr/>
          </p:nvSpPr>
          <p:spPr bwMode="auto">
            <a:xfrm>
              <a:off x="1009" y="1830"/>
              <a:ext cx="582" cy="453"/>
            </a:xfrm>
            <a:custGeom>
              <a:avLst/>
              <a:gdLst>
                <a:gd name="T0" fmla="*/ 165 w 165"/>
                <a:gd name="T1" fmla="*/ 0 h 129"/>
                <a:gd name="T2" fmla="*/ 0 w 165"/>
                <a:gd name="T3" fmla="*/ 0 h 129"/>
                <a:gd name="T4" fmla="*/ 0 w 165"/>
                <a:gd name="T5" fmla="*/ 86 h 129"/>
                <a:gd name="T6" fmla="*/ 43 w 165"/>
                <a:gd name="T7" fmla="*/ 129 h 129"/>
                <a:gd name="T8" fmla="*/ 165 w 165"/>
                <a:gd name="T9" fmla="*/ 129 h 129"/>
                <a:gd name="T10" fmla="*/ 165 w 165"/>
                <a:gd name="T11" fmla="*/ 0 h 129"/>
              </a:gdLst>
              <a:ahLst/>
              <a:cxnLst>
                <a:cxn ang="0">
                  <a:pos x="T0" y="T1"/>
                </a:cxn>
                <a:cxn ang="0">
                  <a:pos x="T2" y="T3"/>
                </a:cxn>
                <a:cxn ang="0">
                  <a:pos x="T4" y="T5"/>
                </a:cxn>
                <a:cxn ang="0">
                  <a:pos x="T6" y="T7"/>
                </a:cxn>
                <a:cxn ang="0">
                  <a:pos x="T8" y="T9"/>
                </a:cxn>
                <a:cxn ang="0">
                  <a:pos x="T10" y="T11"/>
                </a:cxn>
              </a:cxnLst>
              <a:rect l="0" t="0" r="r" b="b"/>
              <a:pathLst>
                <a:path w="165" h="129">
                  <a:moveTo>
                    <a:pt x="165" y="0"/>
                  </a:moveTo>
                  <a:cubicBezTo>
                    <a:pt x="0" y="0"/>
                    <a:pt x="0" y="0"/>
                    <a:pt x="0" y="0"/>
                  </a:cubicBezTo>
                  <a:cubicBezTo>
                    <a:pt x="0" y="86"/>
                    <a:pt x="0" y="86"/>
                    <a:pt x="0" y="86"/>
                  </a:cubicBezTo>
                  <a:cubicBezTo>
                    <a:pt x="0" y="109"/>
                    <a:pt x="19" y="129"/>
                    <a:pt x="43" y="129"/>
                  </a:cubicBezTo>
                  <a:cubicBezTo>
                    <a:pt x="165" y="129"/>
                    <a:pt x="165" y="129"/>
                    <a:pt x="165" y="129"/>
                  </a:cubicBezTo>
                  <a:lnTo>
                    <a:pt x="165" y="0"/>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5">
              <a:extLst>
                <a:ext uri="{FF2B5EF4-FFF2-40B4-BE49-F238E27FC236}">
                  <a16:creationId xmlns:a16="http://schemas.microsoft.com/office/drawing/2014/main" xmlns="" id="{EACB3170-2A3A-4A80-B9A4-E92F89529701}"/>
                </a:ext>
              </a:extLst>
            </p:cNvPr>
            <p:cNvSpPr>
              <a:spLocks/>
            </p:cNvSpPr>
            <p:nvPr/>
          </p:nvSpPr>
          <p:spPr bwMode="auto">
            <a:xfrm>
              <a:off x="1023" y="2283"/>
              <a:ext cx="1720" cy="506"/>
            </a:xfrm>
            <a:custGeom>
              <a:avLst/>
              <a:gdLst>
                <a:gd name="T0" fmla="*/ 488 w 488"/>
                <a:gd name="T1" fmla="*/ 144 h 144"/>
                <a:gd name="T2" fmla="*/ 84 w 488"/>
                <a:gd name="T3" fmla="*/ 144 h 144"/>
                <a:gd name="T4" fmla="*/ 45 w 488"/>
                <a:gd name="T5" fmla="*/ 116 h 144"/>
                <a:gd name="T6" fmla="*/ 0 w 488"/>
                <a:gd name="T7" fmla="*/ 0 h 144"/>
                <a:gd name="T8" fmla="*/ 0 w 488"/>
                <a:gd name="T9" fmla="*/ 0 h 144"/>
                <a:gd name="T10" fmla="*/ 36 w 488"/>
                <a:gd name="T11" fmla="*/ 22 h 144"/>
                <a:gd name="T12" fmla="*/ 441 w 488"/>
                <a:gd name="T13" fmla="*/ 22 h 144"/>
                <a:gd name="T14" fmla="*/ 488 w 488"/>
                <a:gd name="T15" fmla="*/ 144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144">
                  <a:moveTo>
                    <a:pt x="488" y="144"/>
                  </a:moveTo>
                  <a:cubicBezTo>
                    <a:pt x="84" y="144"/>
                    <a:pt x="84" y="144"/>
                    <a:pt x="84" y="144"/>
                  </a:cubicBezTo>
                  <a:cubicBezTo>
                    <a:pt x="69" y="144"/>
                    <a:pt x="51" y="132"/>
                    <a:pt x="45" y="116"/>
                  </a:cubicBezTo>
                  <a:cubicBezTo>
                    <a:pt x="0" y="0"/>
                    <a:pt x="0" y="0"/>
                    <a:pt x="0" y="0"/>
                  </a:cubicBezTo>
                  <a:cubicBezTo>
                    <a:pt x="0" y="0"/>
                    <a:pt x="0" y="0"/>
                    <a:pt x="0" y="0"/>
                  </a:cubicBezTo>
                  <a:cubicBezTo>
                    <a:pt x="8" y="13"/>
                    <a:pt x="23" y="22"/>
                    <a:pt x="36" y="22"/>
                  </a:cubicBezTo>
                  <a:cubicBezTo>
                    <a:pt x="441" y="22"/>
                    <a:pt x="441" y="22"/>
                    <a:pt x="441" y="22"/>
                  </a:cubicBezTo>
                  <a:lnTo>
                    <a:pt x="488" y="144"/>
                  </a:ln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6">
              <a:extLst>
                <a:ext uri="{FF2B5EF4-FFF2-40B4-BE49-F238E27FC236}">
                  <a16:creationId xmlns:a16="http://schemas.microsoft.com/office/drawing/2014/main" xmlns="" id="{FAF3DB01-34B1-4295-AB61-ADCE3098AC2B}"/>
                </a:ext>
              </a:extLst>
            </p:cNvPr>
            <p:cNvSpPr>
              <a:spLocks/>
            </p:cNvSpPr>
            <p:nvPr/>
          </p:nvSpPr>
          <p:spPr bwMode="auto">
            <a:xfrm>
              <a:off x="1083" y="3130"/>
              <a:ext cx="624" cy="731"/>
            </a:xfrm>
            <a:custGeom>
              <a:avLst/>
              <a:gdLst>
                <a:gd name="T0" fmla="*/ 624 w 624"/>
                <a:gd name="T1" fmla="*/ 731 h 731"/>
                <a:gd name="T2" fmla="*/ 603 w 624"/>
                <a:gd name="T3" fmla="*/ 731 h 731"/>
                <a:gd name="T4" fmla="*/ 603 w 624"/>
                <a:gd name="T5" fmla="*/ 18 h 731"/>
                <a:gd name="T6" fmla="*/ 21 w 624"/>
                <a:gd name="T7" fmla="*/ 18 h 731"/>
                <a:gd name="T8" fmla="*/ 21 w 624"/>
                <a:gd name="T9" fmla="*/ 130 h 731"/>
                <a:gd name="T10" fmla="*/ 0 w 624"/>
                <a:gd name="T11" fmla="*/ 130 h 731"/>
                <a:gd name="T12" fmla="*/ 0 w 624"/>
                <a:gd name="T13" fmla="*/ 0 h 731"/>
                <a:gd name="T14" fmla="*/ 624 w 624"/>
                <a:gd name="T15" fmla="*/ 0 h 731"/>
                <a:gd name="T16" fmla="*/ 624 w 624"/>
                <a:gd name="T17" fmla="*/ 73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4" h="731">
                  <a:moveTo>
                    <a:pt x="624" y="731"/>
                  </a:moveTo>
                  <a:lnTo>
                    <a:pt x="603" y="731"/>
                  </a:lnTo>
                  <a:lnTo>
                    <a:pt x="603" y="18"/>
                  </a:lnTo>
                  <a:lnTo>
                    <a:pt x="21" y="18"/>
                  </a:lnTo>
                  <a:lnTo>
                    <a:pt x="21" y="130"/>
                  </a:lnTo>
                  <a:lnTo>
                    <a:pt x="0" y="130"/>
                  </a:lnTo>
                  <a:lnTo>
                    <a:pt x="0" y="0"/>
                  </a:lnTo>
                  <a:lnTo>
                    <a:pt x="624" y="0"/>
                  </a:lnTo>
                  <a:lnTo>
                    <a:pt x="624" y="731"/>
                  </a:lnTo>
                  <a:close/>
                </a:path>
              </a:pathLst>
            </a:custGeom>
            <a:solidFill>
              <a:srgbClr val="B1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7">
              <a:extLst>
                <a:ext uri="{FF2B5EF4-FFF2-40B4-BE49-F238E27FC236}">
                  <a16:creationId xmlns:a16="http://schemas.microsoft.com/office/drawing/2014/main" xmlns="" id="{9A9E7E4D-3080-460C-9253-579ED7D2C07F}"/>
                </a:ext>
              </a:extLst>
            </p:cNvPr>
            <p:cNvSpPr>
              <a:spLocks/>
            </p:cNvSpPr>
            <p:nvPr/>
          </p:nvSpPr>
          <p:spPr bwMode="auto">
            <a:xfrm>
              <a:off x="998" y="3576"/>
              <a:ext cx="349" cy="197"/>
            </a:xfrm>
            <a:custGeom>
              <a:avLst/>
              <a:gdLst>
                <a:gd name="T0" fmla="*/ 45 w 99"/>
                <a:gd name="T1" fmla="*/ 56 h 56"/>
                <a:gd name="T2" fmla="*/ 9 w 99"/>
                <a:gd name="T3" fmla="*/ 34 h 56"/>
                <a:gd name="T4" fmla="*/ 6 w 99"/>
                <a:gd name="T5" fmla="*/ 29 h 56"/>
                <a:gd name="T6" fmla="*/ 6 w 99"/>
                <a:gd name="T7" fmla="*/ 29 h 56"/>
                <a:gd name="T8" fmla="*/ 24 w 99"/>
                <a:gd name="T9" fmla="*/ 0 h 56"/>
                <a:gd name="T10" fmla="*/ 77 w 99"/>
                <a:gd name="T11" fmla="*/ 0 h 56"/>
                <a:gd name="T12" fmla="*/ 90 w 99"/>
                <a:gd name="T13" fmla="*/ 34 h 56"/>
                <a:gd name="T14" fmla="*/ 99 w 99"/>
                <a:gd name="T15" fmla="*/ 56 h 56"/>
                <a:gd name="T16" fmla="*/ 45 w 99"/>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45" y="56"/>
                  </a:moveTo>
                  <a:cubicBezTo>
                    <a:pt x="32" y="56"/>
                    <a:pt x="17" y="47"/>
                    <a:pt x="9" y="34"/>
                  </a:cubicBezTo>
                  <a:cubicBezTo>
                    <a:pt x="8" y="32"/>
                    <a:pt x="7" y="31"/>
                    <a:pt x="6" y="29"/>
                  </a:cubicBezTo>
                  <a:cubicBezTo>
                    <a:pt x="6" y="29"/>
                    <a:pt x="6" y="29"/>
                    <a:pt x="6" y="29"/>
                  </a:cubicBezTo>
                  <a:cubicBezTo>
                    <a:pt x="0" y="13"/>
                    <a:pt x="8" y="0"/>
                    <a:pt x="24" y="0"/>
                  </a:cubicBezTo>
                  <a:cubicBezTo>
                    <a:pt x="77" y="0"/>
                    <a:pt x="77" y="0"/>
                    <a:pt x="77" y="0"/>
                  </a:cubicBezTo>
                  <a:cubicBezTo>
                    <a:pt x="90" y="34"/>
                    <a:pt x="90" y="34"/>
                    <a:pt x="90" y="34"/>
                  </a:cubicBezTo>
                  <a:cubicBezTo>
                    <a:pt x="99" y="56"/>
                    <a:pt x="99" y="56"/>
                    <a:pt x="99" y="56"/>
                  </a:cubicBezTo>
                  <a:lnTo>
                    <a:pt x="45" y="56"/>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8">
              <a:extLst>
                <a:ext uri="{FF2B5EF4-FFF2-40B4-BE49-F238E27FC236}">
                  <a16:creationId xmlns:a16="http://schemas.microsoft.com/office/drawing/2014/main" xmlns="" id="{19D7ECCB-FC21-43FC-9D20-5B0009BCA67C}"/>
                </a:ext>
              </a:extLst>
            </p:cNvPr>
            <p:cNvSpPr>
              <a:spLocks/>
            </p:cNvSpPr>
            <p:nvPr/>
          </p:nvSpPr>
          <p:spPr bwMode="auto">
            <a:xfrm>
              <a:off x="1291" y="3485"/>
              <a:ext cx="307" cy="513"/>
            </a:xfrm>
            <a:custGeom>
              <a:avLst/>
              <a:gdLst>
                <a:gd name="T0" fmla="*/ 307 w 307"/>
                <a:gd name="T1" fmla="*/ 207 h 513"/>
                <a:gd name="T2" fmla="*/ 0 w 307"/>
                <a:gd name="T3" fmla="*/ 513 h 513"/>
                <a:gd name="T4" fmla="*/ 0 w 307"/>
                <a:gd name="T5" fmla="*/ 0 h 513"/>
                <a:gd name="T6" fmla="*/ 307 w 307"/>
                <a:gd name="T7" fmla="*/ 207 h 513"/>
              </a:gdLst>
              <a:ahLst/>
              <a:cxnLst>
                <a:cxn ang="0">
                  <a:pos x="T0" y="T1"/>
                </a:cxn>
                <a:cxn ang="0">
                  <a:pos x="T2" y="T3"/>
                </a:cxn>
                <a:cxn ang="0">
                  <a:pos x="T4" y="T5"/>
                </a:cxn>
                <a:cxn ang="0">
                  <a:pos x="T6" y="T7"/>
                </a:cxn>
              </a:cxnLst>
              <a:rect l="0" t="0" r="r" b="b"/>
              <a:pathLst>
                <a:path w="307" h="513">
                  <a:moveTo>
                    <a:pt x="307" y="207"/>
                  </a:moveTo>
                  <a:lnTo>
                    <a:pt x="0" y="513"/>
                  </a:lnTo>
                  <a:lnTo>
                    <a:pt x="0" y="0"/>
                  </a:lnTo>
                  <a:lnTo>
                    <a:pt x="307" y="207"/>
                  </a:lnTo>
                  <a:close/>
                </a:path>
              </a:pathLst>
            </a:custGeom>
            <a:solidFill>
              <a:srgbClr val="029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9">
              <a:extLst>
                <a:ext uri="{FF2B5EF4-FFF2-40B4-BE49-F238E27FC236}">
                  <a16:creationId xmlns:a16="http://schemas.microsoft.com/office/drawing/2014/main" xmlns="" id="{F9CE2E87-1C06-4541-96A8-4320B3E84BB6}"/>
                </a:ext>
              </a:extLst>
            </p:cNvPr>
            <p:cNvSpPr>
              <a:spLocks/>
            </p:cNvSpPr>
            <p:nvPr/>
          </p:nvSpPr>
          <p:spPr bwMode="auto">
            <a:xfrm>
              <a:off x="1016" y="3239"/>
              <a:ext cx="582" cy="453"/>
            </a:xfrm>
            <a:custGeom>
              <a:avLst/>
              <a:gdLst>
                <a:gd name="T0" fmla="*/ 165 w 165"/>
                <a:gd name="T1" fmla="*/ 0 h 129"/>
                <a:gd name="T2" fmla="*/ 0 w 165"/>
                <a:gd name="T3" fmla="*/ 0 h 129"/>
                <a:gd name="T4" fmla="*/ 0 w 165"/>
                <a:gd name="T5" fmla="*/ 86 h 129"/>
                <a:gd name="T6" fmla="*/ 43 w 165"/>
                <a:gd name="T7" fmla="*/ 129 h 129"/>
                <a:gd name="T8" fmla="*/ 165 w 165"/>
                <a:gd name="T9" fmla="*/ 129 h 129"/>
                <a:gd name="T10" fmla="*/ 165 w 165"/>
                <a:gd name="T11" fmla="*/ 0 h 129"/>
              </a:gdLst>
              <a:ahLst/>
              <a:cxnLst>
                <a:cxn ang="0">
                  <a:pos x="T0" y="T1"/>
                </a:cxn>
                <a:cxn ang="0">
                  <a:pos x="T2" y="T3"/>
                </a:cxn>
                <a:cxn ang="0">
                  <a:pos x="T4" y="T5"/>
                </a:cxn>
                <a:cxn ang="0">
                  <a:pos x="T6" y="T7"/>
                </a:cxn>
                <a:cxn ang="0">
                  <a:pos x="T8" y="T9"/>
                </a:cxn>
                <a:cxn ang="0">
                  <a:pos x="T10" y="T11"/>
                </a:cxn>
              </a:cxnLst>
              <a:rect l="0" t="0" r="r" b="b"/>
              <a:pathLst>
                <a:path w="165" h="129">
                  <a:moveTo>
                    <a:pt x="165" y="0"/>
                  </a:moveTo>
                  <a:cubicBezTo>
                    <a:pt x="0" y="0"/>
                    <a:pt x="0" y="0"/>
                    <a:pt x="0" y="0"/>
                  </a:cubicBezTo>
                  <a:cubicBezTo>
                    <a:pt x="0" y="86"/>
                    <a:pt x="0" y="86"/>
                    <a:pt x="0" y="86"/>
                  </a:cubicBezTo>
                  <a:cubicBezTo>
                    <a:pt x="0" y="110"/>
                    <a:pt x="19" y="129"/>
                    <a:pt x="43" y="129"/>
                  </a:cubicBezTo>
                  <a:cubicBezTo>
                    <a:pt x="165" y="129"/>
                    <a:pt x="165" y="129"/>
                    <a:pt x="165" y="129"/>
                  </a:cubicBezTo>
                  <a:lnTo>
                    <a:pt x="165" y="0"/>
                  </a:lnTo>
                  <a:close/>
                </a:path>
              </a:pathLst>
            </a:custGeom>
            <a:solidFill>
              <a:srgbClr val="093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0">
              <a:extLst>
                <a:ext uri="{FF2B5EF4-FFF2-40B4-BE49-F238E27FC236}">
                  <a16:creationId xmlns:a16="http://schemas.microsoft.com/office/drawing/2014/main" xmlns="" id="{ACDD0521-66D4-4836-9E25-B67BB42FF50A}"/>
                </a:ext>
              </a:extLst>
            </p:cNvPr>
            <p:cNvSpPr>
              <a:spLocks/>
            </p:cNvSpPr>
            <p:nvPr/>
          </p:nvSpPr>
          <p:spPr bwMode="auto">
            <a:xfrm>
              <a:off x="1030" y="3696"/>
              <a:ext cx="1706" cy="502"/>
            </a:xfrm>
            <a:custGeom>
              <a:avLst/>
              <a:gdLst>
                <a:gd name="T0" fmla="*/ 84 w 484"/>
                <a:gd name="T1" fmla="*/ 143 h 143"/>
                <a:gd name="T2" fmla="*/ 45 w 484"/>
                <a:gd name="T3" fmla="*/ 115 h 143"/>
                <a:gd name="T4" fmla="*/ 0 w 484"/>
                <a:gd name="T5" fmla="*/ 0 h 143"/>
                <a:gd name="T6" fmla="*/ 0 w 484"/>
                <a:gd name="T7" fmla="*/ 0 h 143"/>
                <a:gd name="T8" fmla="*/ 36 w 484"/>
                <a:gd name="T9" fmla="*/ 22 h 143"/>
                <a:gd name="T10" fmla="*/ 434 w 484"/>
                <a:gd name="T11" fmla="*/ 22 h 143"/>
                <a:gd name="T12" fmla="*/ 484 w 484"/>
                <a:gd name="T13" fmla="*/ 142 h 143"/>
                <a:gd name="T14" fmla="*/ 84 w 484"/>
                <a:gd name="T15" fmla="*/ 143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4" h="143">
                  <a:moveTo>
                    <a:pt x="84" y="143"/>
                  </a:moveTo>
                  <a:cubicBezTo>
                    <a:pt x="69" y="143"/>
                    <a:pt x="51" y="131"/>
                    <a:pt x="45" y="115"/>
                  </a:cubicBezTo>
                  <a:cubicBezTo>
                    <a:pt x="0" y="0"/>
                    <a:pt x="0" y="0"/>
                    <a:pt x="0" y="0"/>
                  </a:cubicBezTo>
                  <a:cubicBezTo>
                    <a:pt x="0" y="0"/>
                    <a:pt x="0" y="0"/>
                    <a:pt x="0" y="0"/>
                  </a:cubicBezTo>
                  <a:cubicBezTo>
                    <a:pt x="8" y="12"/>
                    <a:pt x="23" y="22"/>
                    <a:pt x="36" y="22"/>
                  </a:cubicBezTo>
                  <a:cubicBezTo>
                    <a:pt x="434" y="22"/>
                    <a:pt x="434" y="22"/>
                    <a:pt x="434" y="22"/>
                  </a:cubicBezTo>
                  <a:cubicBezTo>
                    <a:pt x="484" y="142"/>
                    <a:pt x="484" y="142"/>
                    <a:pt x="484" y="142"/>
                  </a:cubicBezTo>
                  <a:lnTo>
                    <a:pt x="84" y="143"/>
                  </a:ln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2" name="TextBox 134">
            <a:extLst>
              <a:ext uri="{FF2B5EF4-FFF2-40B4-BE49-F238E27FC236}">
                <a16:creationId xmlns:a16="http://schemas.microsoft.com/office/drawing/2014/main" xmlns="" id="{915509C6-B1BD-4F57-A9F7-FDFA1F5AAE70}"/>
              </a:ext>
            </a:extLst>
          </p:cNvPr>
          <p:cNvSpPr txBox="1"/>
          <p:nvPr/>
        </p:nvSpPr>
        <p:spPr>
          <a:xfrm>
            <a:off x="6673980" y="316394"/>
            <a:ext cx="5182576" cy="954107"/>
          </a:xfrm>
          <a:prstGeom prst="rect">
            <a:avLst/>
          </a:prstGeom>
          <a:noFill/>
        </p:spPr>
        <p:txBody>
          <a:bodyPr wrap="square" rtlCol="0">
            <a:spAutoFit/>
          </a:bodyPr>
          <a:lstStyle/>
          <a:p>
            <a:pPr algn="ctr"/>
            <a:r>
              <a:rPr lang="es-ES" sz="2800" dirty="0"/>
              <a:t>¿Cómo incluir más fibra insoluble en la dieta diaria?</a:t>
            </a:r>
            <a:endParaRPr lang="es-CO" sz="2800" dirty="0"/>
          </a:p>
        </p:txBody>
      </p:sp>
      <p:sp>
        <p:nvSpPr>
          <p:cNvPr id="14" name="Rectángulo 13"/>
          <p:cNvSpPr/>
          <p:nvPr/>
        </p:nvSpPr>
        <p:spPr>
          <a:xfrm>
            <a:off x="921581" y="1973025"/>
            <a:ext cx="2395207" cy="400110"/>
          </a:xfrm>
          <a:prstGeom prst="rect">
            <a:avLst/>
          </a:prstGeom>
        </p:spPr>
        <p:txBody>
          <a:bodyPr wrap="none">
            <a:spAutoFit/>
          </a:bodyPr>
          <a:lstStyle/>
          <a:p>
            <a:r>
              <a:rPr lang="es-ES" sz="2000" dirty="0">
                <a:latin typeface="Arial" panose="020B0604020202020204" pitchFamily="34" charset="0"/>
                <a:cs typeface="Arial" panose="020B0604020202020204" pitchFamily="34" charset="0"/>
              </a:rPr>
              <a:t>Cereales integrales</a:t>
            </a:r>
          </a:p>
        </p:txBody>
      </p:sp>
      <p:sp>
        <p:nvSpPr>
          <p:cNvPr id="16" name="Rectángulo 15"/>
          <p:cNvSpPr/>
          <p:nvPr/>
        </p:nvSpPr>
        <p:spPr>
          <a:xfrm>
            <a:off x="605049" y="3574416"/>
            <a:ext cx="3017173" cy="400110"/>
          </a:xfrm>
          <a:prstGeom prst="rect">
            <a:avLst/>
          </a:prstGeom>
        </p:spPr>
        <p:txBody>
          <a:bodyPr wrap="none">
            <a:spAutoFit/>
          </a:bodyPr>
          <a:lstStyle/>
          <a:p>
            <a:r>
              <a:rPr lang="es-ES" sz="2000" dirty="0">
                <a:latin typeface="Arial" panose="020B0604020202020204" pitchFamily="34" charset="0"/>
                <a:cs typeface="Arial" panose="020B0604020202020204" pitchFamily="34" charset="0"/>
              </a:rPr>
              <a:t>Frutos secos, Legumbre </a:t>
            </a:r>
          </a:p>
        </p:txBody>
      </p:sp>
      <p:sp>
        <p:nvSpPr>
          <p:cNvPr id="18" name="Rectángulo 17"/>
          <p:cNvSpPr/>
          <p:nvPr/>
        </p:nvSpPr>
        <p:spPr>
          <a:xfrm>
            <a:off x="500958" y="5164608"/>
            <a:ext cx="3232231" cy="400110"/>
          </a:xfrm>
          <a:prstGeom prst="rect">
            <a:avLst/>
          </a:prstGeom>
        </p:spPr>
        <p:txBody>
          <a:bodyPr wrap="none">
            <a:spAutoFit/>
          </a:bodyPr>
          <a:lstStyle/>
          <a:p>
            <a:r>
              <a:rPr lang="es-ES" sz="2000" dirty="0">
                <a:latin typeface="Arial" panose="020B0604020202020204" pitchFamily="34" charset="0"/>
                <a:cs typeface="Arial" panose="020B0604020202020204" pitchFamily="34" charset="0"/>
              </a:rPr>
              <a:t>Verduras y Frutas con piel </a:t>
            </a:r>
          </a:p>
        </p:txBody>
      </p:sp>
      <p:sp>
        <p:nvSpPr>
          <p:cNvPr id="20" name="Rectángulo 19"/>
          <p:cNvSpPr/>
          <p:nvPr/>
        </p:nvSpPr>
        <p:spPr>
          <a:xfrm>
            <a:off x="7876223" y="1798565"/>
            <a:ext cx="3951436" cy="923330"/>
          </a:xfrm>
          <a:prstGeom prst="rect">
            <a:avLst/>
          </a:prstGeom>
        </p:spPr>
        <p:txBody>
          <a:bodyPr wrap="square">
            <a:spAutoFit/>
          </a:bodyPr>
          <a:lstStyle/>
          <a:p>
            <a:r>
              <a:rPr lang="es-ES" dirty="0"/>
              <a:t>Sustituye el pan blanco, la pasta</a:t>
            </a:r>
          </a:p>
          <a:p>
            <a:r>
              <a:rPr lang="es-ES" dirty="0"/>
              <a:t> y el arroz por sus versiones integrales.</a:t>
            </a:r>
          </a:p>
          <a:p>
            <a:r>
              <a:rPr lang="es-ES" dirty="0"/>
              <a:t> </a:t>
            </a:r>
          </a:p>
        </p:txBody>
      </p:sp>
      <p:sp>
        <p:nvSpPr>
          <p:cNvPr id="23" name="Rectángulo 22"/>
          <p:cNvSpPr/>
          <p:nvPr/>
        </p:nvSpPr>
        <p:spPr>
          <a:xfrm>
            <a:off x="7863300" y="3430442"/>
            <a:ext cx="3689985" cy="646331"/>
          </a:xfrm>
          <a:prstGeom prst="rect">
            <a:avLst/>
          </a:prstGeom>
        </p:spPr>
        <p:txBody>
          <a:bodyPr wrap="none">
            <a:spAutoFit/>
          </a:bodyPr>
          <a:lstStyle/>
          <a:p>
            <a:r>
              <a:rPr lang="es-ES" dirty="0"/>
              <a:t>Agrega frijoles, lentejas y garbanzos a</a:t>
            </a:r>
          </a:p>
          <a:p>
            <a:r>
              <a:rPr lang="es-ES" dirty="0"/>
              <a:t> tus comidas 3 veces por semana.</a:t>
            </a:r>
          </a:p>
        </p:txBody>
      </p:sp>
      <p:sp>
        <p:nvSpPr>
          <p:cNvPr id="24" name="Rectángulo 23"/>
          <p:cNvSpPr/>
          <p:nvPr/>
        </p:nvSpPr>
        <p:spPr>
          <a:xfrm>
            <a:off x="7913521" y="5025665"/>
            <a:ext cx="4142737" cy="646331"/>
          </a:xfrm>
          <a:prstGeom prst="rect">
            <a:avLst/>
          </a:prstGeom>
        </p:spPr>
        <p:txBody>
          <a:bodyPr wrap="none">
            <a:spAutoFit/>
          </a:bodyPr>
          <a:lstStyle/>
          <a:p>
            <a:r>
              <a:rPr lang="es-ES" dirty="0"/>
              <a:t>Incluye verduras de hoja verde, zanahoria,</a:t>
            </a:r>
          </a:p>
          <a:p>
            <a:r>
              <a:rPr lang="es-ES" dirty="0"/>
              <a:t> calabaza y brócoli.</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988" y="5879325"/>
            <a:ext cx="609600" cy="609600"/>
          </a:xfrm>
          <a:prstGeom prst="rect">
            <a:avLst/>
          </a:prstGeom>
        </p:spPr>
      </p:pic>
    </p:spTree>
    <p:extLst>
      <p:ext uri="{BB962C8B-B14F-4D97-AF65-F5344CB8AC3E}">
        <p14:creationId xmlns:p14="http://schemas.microsoft.com/office/powerpoint/2010/main" val="8913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xmlns="" id="{D640940D-EB3B-43C1-921E-F37053A72D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 r="18"/>
          <a:stretch>
            <a:fillRect/>
          </a:stretch>
        </p:blipFill>
        <p:spPr/>
      </p:pic>
      <p:sp>
        <p:nvSpPr>
          <p:cNvPr id="53" name="Rectangle 52">
            <a:extLst>
              <a:ext uri="{FF2B5EF4-FFF2-40B4-BE49-F238E27FC236}">
                <a16:creationId xmlns:a16="http://schemas.microsoft.com/office/drawing/2014/main" xmlns="" id="{50E16599-9AD8-4BCD-B5C4-D123DB38D22F}"/>
              </a:ext>
            </a:extLst>
          </p:cNvPr>
          <p:cNvSpPr/>
          <p:nvPr/>
        </p:nvSpPr>
        <p:spPr>
          <a:xfrm>
            <a:off x="65825" y="-1"/>
            <a:ext cx="12192000" cy="7043351"/>
          </a:xfrm>
          <a:prstGeom prst="rect">
            <a:avLst/>
          </a:prstGeom>
          <a:gradFill flip="none" rotWithShape="1">
            <a:gsLst>
              <a:gs pos="49000">
                <a:srgbClr val="024D62"/>
              </a:gs>
              <a:gs pos="100000">
                <a:srgbClr val="093239">
                  <a:lumMod val="0"/>
                </a:srgbClr>
              </a:gs>
              <a:gs pos="0">
                <a:srgbClr val="ABE5E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xmlns="" id="{32196A60-01D6-4F78-8AB5-93864858E315}"/>
              </a:ext>
            </a:extLst>
          </p:cNvPr>
          <p:cNvGrpSpPr/>
          <p:nvPr/>
        </p:nvGrpSpPr>
        <p:grpSpPr>
          <a:xfrm>
            <a:off x="5496628" y="1291397"/>
            <a:ext cx="5218790" cy="1740994"/>
            <a:chOff x="143365" y="102938"/>
            <a:chExt cx="7961243" cy="3704137"/>
          </a:xfrm>
        </p:grpSpPr>
        <p:sp>
          <p:nvSpPr>
            <p:cNvPr id="54" name="Freeform 8">
              <a:extLst>
                <a:ext uri="{FF2B5EF4-FFF2-40B4-BE49-F238E27FC236}">
                  <a16:creationId xmlns:a16="http://schemas.microsoft.com/office/drawing/2014/main" xmlns="" id="{9CB7AC2A-BA75-4B7B-8FA1-42392A1C9EC7}"/>
                </a:ext>
              </a:extLst>
            </p:cNvPr>
            <p:cNvSpPr>
              <a:spLocks/>
            </p:cNvSpPr>
            <p:nvPr/>
          </p:nvSpPr>
          <p:spPr bwMode="auto">
            <a:xfrm>
              <a:off x="143365" y="1310055"/>
              <a:ext cx="1330018" cy="1176391"/>
            </a:xfrm>
            <a:custGeom>
              <a:avLst/>
              <a:gdLst>
                <a:gd name="T0" fmla="*/ 84 w 394"/>
                <a:gd name="T1" fmla="*/ 327 h 348"/>
                <a:gd name="T2" fmla="*/ 8 w 394"/>
                <a:gd name="T3" fmla="*/ 195 h 348"/>
                <a:gd name="T4" fmla="*/ 8 w 394"/>
                <a:gd name="T5" fmla="*/ 153 h 348"/>
                <a:gd name="T6" fmla="*/ 84 w 394"/>
                <a:gd name="T7" fmla="*/ 21 h 348"/>
                <a:gd name="T8" fmla="*/ 120 w 394"/>
                <a:gd name="T9" fmla="*/ 0 h 348"/>
                <a:gd name="T10" fmla="*/ 274 w 394"/>
                <a:gd name="T11" fmla="*/ 0 h 348"/>
                <a:gd name="T12" fmla="*/ 310 w 394"/>
                <a:gd name="T13" fmla="*/ 21 h 348"/>
                <a:gd name="T14" fmla="*/ 386 w 394"/>
                <a:gd name="T15" fmla="*/ 153 h 348"/>
                <a:gd name="T16" fmla="*/ 386 w 394"/>
                <a:gd name="T17" fmla="*/ 195 h 348"/>
                <a:gd name="T18" fmla="*/ 310 w 394"/>
                <a:gd name="T19" fmla="*/ 327 h 348"/>
                <a:gd name="T20" fmla="*/ 274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8" y="195"/>
                    <a:pt x="8" y="195"/>
                    <a:pt x="8" y="195"/>
                  </a:cubicBezTo>
                  <a:cubicBezTo>
                    <a:pt x="0" y="182"/>
                    <a:pt x="0" y="166"/>
                    <a:pt x="8" y="153"/>
                  </a:cubicBezTo>
                  <a:cubicBezTo>
                    <a:pt x="84" y="21"/>
                    <a:pt x="84" y="21"/>
                    <a:pt x="84" y="21"/>
                  </a:cubicBezTo>
                  <a:cubicBezTo>
                    <a:pt x="92" y="8"/>
                    <a:pt x="105" y="0"/>
                    <a:pt x="120" y="0"/>
                  </a:cubicBezTo>
                  <a:cubicBezTo>
                    <a:pt x="274" y="0"/>
                    <a:pt x="274" y="0"/>
                    <a:pt x="274" y="0"/>
                  </a:cubicBezTo>
                  <a:cubicBezTo>
                    <a:pt x="289" y="0"/>
                    <a:pt x="302" y="8"/>
                    <a:pt x="310" y="21"/>
                  </a:cubicBezTo>
                  <a:cubicBezTo>
                    <a:pt x="386" y="153"/>
                    <a:pt x="386" y="153"/>
                    <a:pt x="386" y="153"/>
                  </a:cubicBezTo>
                  <a:cubicBezTo>
                    <a:pt x="394" y="166"/>
                    <a:pt x="394" y="182"/>
                    <a:pt x="386" y="195"/>
                  </a:cubicBezTo>
                  <a:cubicBezTo>
                    <a:pt x="310" y="327"/>
                    <a:pt x="310" y="327"/>
                    <a:pt x="310" y="327"/>
                  </a:cubicBezTo>
                  <a:cubicBezTo>
                    <a:pt x="302" y="340"/>
                    <a:pt x="289" y="348"/>
                    <a:pt x="274" y="348"/>
                  </a:cubicBezTo>
                  <a:cubicBezTo>
                    <a:pt x="120" y="348"/>
                    <a:pt x="120" y="348"/>
                    <a:pt x="120" y="348"/>
                  </a:cubicBezTo>
                  <a:cubicBezTo>
                    <a:pt x="105" y="348"/>
                    <a:pt x="92"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9">
              <a:extLst>
                <a:ext uri="{FF2B5EF4-FFF2-40B4-BE49-F238E27FC236}">
                  <a16:creationId xmlns:a16="http://schemas.microsoft.com/office/drawing/2014/main" xmlns="" id="{17DD9207-EF7F-4DA4-9120-BB8A7C272052}"/>
                </a:ext>
              </a:extLst>
            </p:cNvPr>
            <p:cNvSpPr>
              <a:spLocks/>
            </p:cNvSpPr>
            <p:nvPr/>
          </p:nvSpPr>
          <p:spPr bwMode="auto">
            <a:xfrm>
              <a:off x="1288086" y="690422"/>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1">
              <a:extLst>
                <a:ext uri="{FF2B5EF4-FFF2-40B4-BE49-F238E27FC236}">
                  <a16:creationId xmlns:a16="http://schemas.microsoft.com/office/drawing/2014/main" xmlns="" id="{749FB2A8-E14F-48F4-ACE2-3B7022722EAF}"/>
                </a:ext>
              </a:extLst>
            </p:cNvPr>
            <p:cNvSpPr>
              <a:spLocks/>
            </p:cNvSpPr>
            <p:nvPr/>
          </p:nvSpPr>
          <p:spPr bwMode="auto">
            <a:xfrm>
              <a:off x="2386240" y="1346185"/>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2">
              <a:extLst>
                <a:ext uri="{FF2B5EF4-FFF2-40B4-BE49-F238E27FC236}">
                  <a16:creationId xmlns:a16="http://schemas.microsoft.com/office/drawing/2014/main" xmlns="" id="{23F1BE7A-D3F7-4F91-A9E4-7FD2A637D0BC}"/>
                </a:ext>
              </a:extLst>
            </p:cNvPr>
            <p:cNvSpPr>
              <a:spLocks/>
            </p:cNvSpPr>
            <p:nvPr/>
          </p:nvSpPr>
          <p:spPr bwMode="auto">
            <a:xfrm>
              <a:off x="2386240" y="2630684"/>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3">
              <a:extLst>
                <a:ext uri="{FF2B5EF4-FFF2-40B4-BE49-F238E27FC236}">
                  <a16:creationId xmlns:a16="http://schemas.microsoft.com/office/drawing/2014/main" xmlns="" id="{B15B1158-8911-423F-BEB6-F7A863798566}"/>
                </a:ext>
              </a:extLst>
            </p:cNvPr>
            <p:cNvSpPr>
              <a:spLocks/>
            </p:cNvSpPr>
            <p:nvPr/>
          </p:nvSpPr>
          <p:spPr bwMode="auto">
            <a:xfrm>
              <a:off x="3463552" y="1988435"/>
              <a:ext cx="1334286" cy="1176391"/>
            </a:xfrm>
            <a:custGeom>
              <a:avLst/>
              <a:gdLst>
                <a:gd name="T0" fmla="*/ 84 w 395"/>
                <a:gd name="T1" fmla="*/ 327 h 348"/>
                <a:gd name="T2" fmla="*/ 8 w 395"/>
                <a:gd name="T3" fmla="*/ 195 h 348"/>
                <a:gd name="T4" fmla="*/ 8 w 395"/>
                <a:gd name="T5" fmla="*/ 153 h 348"/>
                <a:gd name="T6" fmla="*/ 84 w 395"/>
                <a:gd name="T7" fmla="*/ 21 h 348"/>
                <a:gd name="T8" fmla="*/ 121 w 395"/>
                <a:gd name="T9" fmla="*/ 0 h 348"/>
                <a:gd name="T10" fmla="*/ 274 w 395"/>
                <a:gd name="T11" fmla="*/ 0 h 348"/>
                <a:gd name="T12" fmla="*/ 310 w 395"/>
                <a:gd name="T13" fmla="*/ 21 h 348"/>
                <a:gd name="T14" fmla="*/ 387 w 395"/>
                <a:gd name="T15" fmla="*/ 153 h 348"/>
                <a:gd name="T16" fmla="*/ 387 w 395"/>
                <a:gd name="T17" fmla="*/ 195 h 348"/>
                <a:gd name="T18" fmla="*/ 310 w 395"/>
                <a:gd name="T19" fmla="*/ 327 h 348"/>
                <a:gd name="T20" fmla="*/ 274 w 395"/>
                <a:gd name="T21" fmla="*/ 348 h 348"/>
                <a:gd name="T22" fmla="*/ 121 w 395"/>
                <a:gd name="T23" fmla="*/ 348 h 348"/>
                <a:gd name="T24" fmla="*/ 84 w 395"/>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348">
                  <a:moveTo>
                    <a:pt x="84" y="327"/>
                  </a:moveTo>
                  <a:cubicBezTo>
                    <a:pt x="8" y="195"/>
                    <a:pt x="8" y="195"/>
                    <a:pt x="8" y="195"/>
                  </a:cubicBezTo>
                  <a:cubicBezTo>
                    <a:pt x="0" y="182"/>
                    <a:pt x="0" y="166"/>
                    <a:pt x="8" y="153"/>
                  </a:cubicBezTo>
                  <a:cubicBezTo>
                    <a:pt x="84" y="21"/>
                    <a:pt x="84" y="21"/>
                    <a:pt x="84" y="21"/>
                  </a:cubicBezTo>
                  <a:cubicBezTo>
                    <a:pt x="92" y="8"/>
                    <a:pt x="106" y="0"/>
                    <a:pt x="121" y="0"/>
                  </a:cubicBezTo>
                  <a:cubicBezTo>
                    <a:pt x="274" y="0"/>
                    <a:pt x="274" y="0"/>
                    <a:pt x="274" y="0"/>
                  </a:cubicBezTo>
                  <a:cubicBezTo>
                    <a:pt x="289" y="0"/>
                    <a:pt x="303" y="8"/>
                    <a:pt x="310" y="21"/>
                  </a:cubicBezTo>
                  <a:cubicBezTo>
                    <a:pt x="387" y="153"/>
                    <a:pt x="387" y="153"/>
                    <a:pt x="387" y="153"/>
                  </a:cubicBezTo>
                  <a:cubicBezTo>
                    <a:pt x="395" y="166"/>
                    <a:pt x="395" y="182"/>
                    <a:pt x="387" y="195"/>
                  </a:cubicBezTo>
                  <a:cubicBezTo>
                    <a:pt x="310" y="327"/>
                    <a:pt x="310" y="327"/>
                    <a:pt x="310" y="327"/>
                  </a:cubicBezTo>
                  <a:cubicBezTo>
                    <a:pt x="303" y="340"/>
                    <a:pt x="289" y="348"/>
                    <a:pt x="274" y="348"/>
                  </a:cubicBezTo>
                  <a:cubicBezTo>
                    <a:pt x="121" y="348"/>
                    <a:pt x="121" y="348"/>
                    <a:pt x="121" y="348"/>
                  </a:cubicBezTo>
                  <a:cubicBezTo>
                    <a:pt x="106" y="348"/>
                    <a:pt x="92"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4">
              <a:extLst>
                <a:ext uri="{FF2B5EF4-FFF2-40B4-BE49-F238E27FC236}">
                  <a16:creationId xmlns:a16="http://schemas.microsoft.com/office/drawing/2014/main" xmlns="" id="{C40CB150-7539-4917-851A-5233B0B47CB9}"/>
                </a:ext>
              </a:extLst>
            </p:cNvPr>
            <p:cNvSpPr>
              <a:spLocks/>
            </p:cNvSpPr>
            <p:nvPr/>
          </p:nvSpPr>
          <p:spPr bwMode="auto">
            <a:xfrm>
              <a:off x="3478705" y="690422"/>
              <a:ext cx="1334286" cy="1176391"/>
            </a:xfrm>
            <a:custGeom>
              <a:avLst/>
              <a:gdLst>
                <a:gd name="T0" fmla="*/ 84 w 395"/>
                <a:gd name="T1" fmla="*/ 327 h 348"/>
                <a:gd name="T2" fmla="*/ 8 w 395"/>
                <a:gd name="T3" fmla="*/ 195 h 348"/>
                <a:gd name="T4" fmla="*/ 8 w 395"/>
                <a:gd name="T5" fmla="*/ 153 h 348"/>
                <a:gd name="T6" fmla="*/ 84 w 395"/>
                <a:gd name="T7" fmla="*/ 21 h 348"/>
                <a:gd name="T8" fmla="*/ 121 w 395"/>
                <a:gd name="T9" fmla="*/ 0 h 348"/>
                <a:gd name="T10" fmla="*/ 274 w 395"/>
                <a:gd name="T11" fmla="*/ 0 h 348"/>
                <a:gd name="T12" fmla="*/ 310 w 395"/>
                <a:gd name="T13" fmla="*/ 21 h 348"/>
                <a:gd name="T14" fmla="*/ 387 w 395"/>
                <a:gd name="T15" fmla="*/ 153 h 348"/>
                <a:gd name="T16" fmla="*/ 387 w 395"/>
                <a:gd name="T17" fmla="*/ 195 h 348"/>
                <a:gd name="T18" fmla="*/ 310 w 395"/>
                <a:gd name="T19" fmla="*/ 327 h 348"/>
                <a:gd name="T20" fmla="*/ 274 w 395"/>
                <a:gd name="T21" fmla="*/ 348 h 348"/>
                <a:gd name="T22" fmla="*/ 121 w 395"/>
                <a:gd name="T23" fmla="*/ 348 h 348"/>
                <a:gd name="T24" fmla="*/ 84 w 395"/>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348">
                  <a:moveTo>
                    <a:pt x="84" y="327"/>
                  </a:moveTo>
                  <a:cubicBezTo>
                    <a:pt x="8" y="195"/>
                    <a:pt x="8" y="195"/>
                    <a:pt x="8" y="195"/>
                  </a:cubicBezTo>
                  <a:cubicBezTo>
                    <a:pt x="0" y="182"/>
                    <a:pt x="0" y="166"/>
                    <a:pt x="8" y="153"/>
                  </a:cubicBezTo>
                  <a:cubicBezTo>
                    <a:pt x="84" y="21"/>
                    <a:pt x="84" y="21"/>
                    <a:pt x="84" y="21"/>
                  </a:cubicBezTo>
                  <a:cubicBezTo>
                    <a:pt x="92" y="8"/>
                    <a:pt x="106" y="0"/>
                    <a:pt x="121" y="0"/>
                  </a:cubicBezTo>
                  <a:cubicBezTo>
                    <a:pt x="274" y="0"/>
                    <a:pt x="274" y="0"/>
                    <a:pt x="274" y="0"/>
                  </a:cubicBezTo>
                  <a:cubicBezTo>
                    <a:pt x="289" y="0"/>
                    <a:pt x="303" y="8"/>
                    <a:pt x="310" y="21"/>
                  </a:cubicBezTo>
                  <a:cubicBezTo>
                    <a:pt x="387" y="153"/>
                    <a:pt x="387" y="153"/>
                    <a:pt x="387" y="153"/>
                  </a:cubicBezTo>
                  <a:cubicBezTo>
                    <a:pt x="395" y="166"/>
                    <a:pt x="395" y="182"/>
                    <a:pt x="387" y="195"/>
                  </a:cubicBezTo>
                  <a:cubicBezTo>
                    <a:pt x="310" y="327"/>
                    <a:pt x="310" y="327"/>
                    <a:pt x="310" y="327"/>
                  </a:cubicBezTo>
                  <a:cubicBezTo>
                    <a:pt x="303" y="340"/>
                    <a:pt x="289" y="348"/>
                    <a:pt x="274" y="348"/>
                  </a:cubicBezTo>
                  <a:cubicBezTo>
                    <a:pt x="121" y="348"/>
                    <a:pt x="121" y="348"/>
                    <a:pt x="121" y="348"/>
                  </a:cubicBezTo>
                  <a:cubicBezTo>
                    <a:pt x="106" y="348"/>
                    <a:pt x="92"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5">
              <a:extLst>
                <a:ext uri="{FF2B5EF4-FFF2-40B4-BE49-F238E27FC236}">
                  <a16:creationId xmlns:a16="http://schemas.microsoft.com/office/drawing/2014/main" xmlns="" id="{4F3E4053-76C6-4413-8052-11F823EDB143}"/>
                </a:ext>
              </a:extLst>
            </p:cNvPr>
            <p:cNvSpPr>
              <a:spLocks/>
            </p:cNvSpPr>
            <p:nvPr/>
          </p:nvSpPr>
          <p:spPr bwMode="auto">
            <a:xfrm>
              <a:off x="2386240" y="102938"/>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6">
              <a:extLst>
                <a:ext uri="{FF2B5EF4-FFF2-40B4-BE49-F238E27FC236}">
                  <a16:creationId xmlns:a16="http://schemas.microsoft.com/office/drawing/2014/main" xmlns="" id="{9DDD6920-3849-4798-99B5-31554766EBD1}"/>
                </a:ext>
              </a:extLst>
            </p:cNvPr>
            <p:cNvSpPr>
              <a:spLocks/>
            </p:cNvSpPr>
            <p:nvPr/>
          </p:nvSpPr>
          <p:spPr bwMode="auto">
            <a:xfrm>
              <a:off x="4603886" y="102938"/>
              <a:ext cx="1330018" cy="1176391"/>
            </a:xfrm>
            <a:custGeom>
              <a:avLst/>
              <a:gdLst>
                <a:gd name="T0" fmla="*/ 84 w 394"/>
                <a:gd name="T1" fmla="*/ 327 h 348"/>
                <a:gd name="T2" fmla="*/ 8 w 394"/>
                <a:gd name="T3" fmla="*/ 195 h 348"/>
                <a:gd name="T4" fmla="*/ 8 w 394"/>
                <a:gd name="T5" fmla="*/ 153 h 348"/>
                <a:gd name="T6" fmla="*/ 84 w 394"/>
                <a:gd name="T7" fmla="*/ 21 h 348"/>
                <a:gd name="T8" fmla="*/ 121 w 394"/>
                <a:gd name="T9" fmla="*/ 0 h 348"/>
                <a:gd name="T10" fmla="*/ 274 w 394"/>
                <a:gd name="T11" fmla="*/ 0 h 348"/>
                <a:gd name="T12" fmla="*/ 310 w 394"/>
                <a:gd name="T13" fmla="*/ 21 h 348"/>
                <a:gd name="T14" fmla="*/ 387 w 394"/>
                <a:gd name="T15" fmla="*/ 153 h 348"/>
                <a:gd name="T16" fmla="*/ 387 w 394"/>
                <a:gd name="T17" fmla="*/ 195 h 348"/>
                <a:gd name="T18" fmla="*/ 310 w 394"/>
                <a:gd name="T19" fmla="*/ 327 h 348"/>
                <a:gd name="T20" fmla="*/ 274 w 394"/>
                <a:gd name="T21" fmla="*/ 348 h 348"/>
                <a:gd name="T22" fmla="*/ 121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8" y="195"/>
                    <a:pt x="8" y="195"/>
                    <a:pt x="8" y="195"/>
                  </a:cubicBezTo>
                  <a:cubicBezTo>
                    <a:pt x="0" y="182"/>
                    <a:pt x="0" y="166"/>
                    <a:pt x="8" y="153"/>
                  </a:cubicBezTo>
                  <a:cubicBezTo>
                    <a:pt x="84" y="21"/>
                    <a:pt x="84" y="21"/>
                    <a:pt x="84" y="21"/>
                  </a:cubicBezTo>
                  <a:cubicBezTo>
                    <a:pt x="92" y="8"/>
                    <a:pt x="106" y="0"/>
                    <a:pt x="121" y="0"/>
                  </a:cubicBezTo>
                  <a:cubicBezTo>
                    <a:pt x="274" y="0"/>
                    <a:pt x="274" y="0"/>
                    <a:pt x="274" y="0"/>
                  </a:cubicBezTo>
                  <a:cubicBezTo>
                    <a:pt x="289" y="0"/>
                    <a:pt x="303" y="8"/>
                    <a:pt x="310" y="21"/>
                  </a:cubicBezTo>
                  <a:cubicBezTo>
                    <a:pt x="387" y="153"/>
                    <a:pt x="387" y="153"/>
                    <a:pt x="387" y="153"/>
                  </a:cubicBezTo>
                  <a:cubicBezTo>
                    <a:pt x="394" y="166"/>
                    <a:pt x="394" y="182"/>
                    <a:pt x="387" y="195"/>
                  </a:cubicBezTo>
                  <a:cubicBezTo>
                    <a:pt x="310" y="327"/>
                    <a:pt x="310" y="327"/>
                    <a:pt x="310" y="327"/>
                  </a:cubicBezTo>
                  <a:cubicBezTo>
                    <a:pt x="303" y="340"/>
                    <a:pt x="289" y="348"/>
                    <a:pt x="274" y="348"/>
                  </a:cubicBezTo>
                  <a:cubicBezTo>
                    <a:pt x="121" y="348"/>
                    <a:pt x="121" y="348"/>
                    <a:pt x="121" y="348"/>
                  </a:cubicBezTo>
                  <a:cubicBezTo>
                    <a:pt x="106" y="348"/>
                    <a:pt x="92"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7">
              <a:extLst>
                <a:ext uri="{FF2B5EF4-FFF2-40B4-BE49-F238E27FC236}">
                  <a16:creationId xmlns:a16="http://schemas.microsoft.com/office/drawing/2014/main" xmlns="" id="{B7A4BB8C-A979-400A-A79F-5769BC76D948}"/>
                </a:ext>
              </a:extLst>
            </p:cNvPr>
            <p:cNvSpPr>
              <a:spLocks/>
            </p:cNvSpPr>
            <p:nvPr/>
          </p:nvSpPr>
          <p:spPr bwMode="auto">
            <a:xfrm>
              <a:off x="4566901" y="1346185"/>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8">
              <a:extLst>
                <a:ext uri="{FF2B5EF4-FFF2-40B4-BE49-F238E27FC236}">
                  <a16:creationId xmlns:a16="http://schemas.microsoft.com/office/drawing/2014/main" xmlns="" id="{D65B9B9E-7D7F-400A-8620-2036FF6DA36D}"/>
                </a:ext>
              </a:extLst>
            </p:cNvPr>
            <p:cNvSpPr>
              <a:spLocks/>
            </p:cNvSpPr>
            <p:nvPr/>
          </p:nvSpPr>
          <p:spPr bwMode="auto">
            <a:xfrm>
              <a:off x="5693505" y="704647"/>
              <a:ext cx="1330018" cy="1176391"/>
            </a:xfrm>
            <a:custGeom>
              <a:avLst/>
              <a:gdLst>
                <a:gd name="T0" fmla="*/ 84 w 394"/>
                <a:gd name="T1" fmla="*/ 327 h 348"/>
                <a:gd name="T2" fmla="*/ 8 w 394"/>
                <a:gd name="T3" fmla="*/ 195 h 348"/>
                <a:gd name="T4" fmla="*/ 8 w 394"/>
                <a:gd name="T5" fmla="*/ 153 h 348"/>
                <a:gd name="T6" fmla="*/ 84 w 394"/>
                <a:gd name="T7" fmla="*/ 21 h 348"/>
                <a:gd name="T8" fmla="*/ 121 w 394"/>
                <a:gd name="T9" fmla="*/ 0 h 348"/>
                <a:gd name="T10" fmla="*/ 274 w 394"/>
                <a:gd name="T11" fmla="*/ 0 h 348"/>
                <a:gd name="T12" fmla="*/ 310 w 394"/>
                <a:gd name="T13" fmla="*/ 21 h 348"/>
                <a:gd name="T14" fmla="*/ 387 w 394"/>
                <a:gd name="T15" fmla="*/ 153 h 348"/>
                <a:gd name="T16" fmla="*/ 387 w 394"/>
                <a:gd name="T17" fmla="*/ 195 h 348"/>
                <a:gd name="T18" fmla="*/ 310 w 394"/>
                <a:gd name="T19" fmla="*/ 327 h 348"/>
                <a:gd name="T20" fmla="*/ 274 w 394"/>
                <a:gd name="T21" fmla="*/ 348 h 348"/>
                <a:gd name="T22" fmla="*/ 121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8" y="195"/>
                    <a:pt x="8" y="195"/>
                    <a:pt x="8" y="195"/>
                  </a:cubicBezTo>
                  <a:cubicBezTo>
                    <a:pt x="0" y="182"/>
                    <a:pt x="0" y="166"/>
                    <a:pt x="8" y="153"/>
                  </a:cubicBezTo>
                  <a:cubicBezTo>
                    <a:pt x="84" y="21"/>
                    <a:pt x="84" y="21"/>
                    <a:pt x="84" y="21"/>
                  </a:cubicBezTo>
                  <a:cubicBezTo>
                    <a:pt x="92" y="8"/>
                    <a:pt x="106" y="0"/>
                    <a:pt x="121" y="0"/>
                  </a:cubicBezTo>
                  <a:cubicBezTo>
                    <a:pt x="274" y="0"/>
                    <a:pt x="274" y="0"/>
                    <a:pt x="274" y="0"/>
                  </a:cubicBezTo>
                  <a:cubicBezTo>
                    <a:pt x="289" y="0"/>
                    <a:pt x="303" y="8"/>
                    <a:pt x="310" y="21"/>
                  </a:cubicBezTo>
                  <a:cubicBezTo>
                    <a:pt x="387" y="153"/>
                    <a:pt x="387" y="153"/>
                    <a:pt x="387" y="153"/>
                  </a:cubicBezTo>
                  <a:cubicBezTo>
                    <a:pt x="394" y="166"/>
                    <a:pt x="394" y="182"/>
                    <a:pt x="387" y="195"/>
                  </a:cubicBezTo>
                  <a:cubicBezTo>
                    <a:pt x="310" y="327"/>
                    <a:pt x="310" y="327"/>
                    <a:pt x="310" y="327"/>
                  </a:cubicBezTo>
                  <a:cubicBezTo>
                    <a:pt x="303" y="340"/>
                    <a:pt x="289" y="348"/>
                    <a:pt x="274" y="348"/>
                  </a:cubicBezTo>
                  <a:cubicBezTo>
                    <a:pt x="121" y="348"/>
                    <a:pt x="121" y="348"/>
                    <a:pt x="121" y="348"/>
                  </a:cubicBezTo>
                  <a:cubicBezTo>
                    <a:pt x="106" y="348"/>
                    <a:pt x="92"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9">
              <a:extLst>
                <a:ext uri="{FF2B5EF4-FFF2-40B4-BE49-F238E27FC236}">
                  <a16:creationId xmlns:a16="http://schemas.microsoft.com/office/drawing/2014/main" xmlns="" id="{7B0F42E7-A19D-4D15-A675-41CD984D8A32}"/>
                </a:ext>
              </a:extLst>
            </p:cNvPr>
            <p:cNvSpPr>
              <a:spLocks/>
            </p:cNvSpPr>
            <p:nvPr/>
          </p:nvSpPr>
          <p:spPr bwMode="auto">
            <a:xfrm>
              <a:off x="6774590" y="1319158"/>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3 w 394"/>
                <a:gd name="T11" fmla="*/ 0 h 348"/>
                <a:gd name="T12" fmla="*/ 310 w 394"/>
                <a:gd name="T13" fmla="*/ 21 h 348"/>
                <a:gd name="T14" fmla="*/ 386 w 394"/>
                <a:gd name="T15" fmla="*/ 153 h 348"/>
                <a:gd name="T16" fmla="*/ 386 w 394"/>
                <a:gd name="T17" fmla="*/ 195 h 348"/>
                <a:gd name="T18" fmla="*/ 310 w 394"/>
                <a:gd name="T19" fmla="*/ 327 h 348"/>
                <a:gd name="T20" fmla="*/ 273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3" y="0"/>
                    <a:pt x="273" y="0"/>
                    <a:pt x="273" y="0"/>
                  </a:cubicBezTo>
                  <a:cubicBezTo>
                    <a:pt x="288" y="0"/>
                    <a:pt x="302" y="8"/>
                    <a:pt x="310" y="21"/>
                  </a:cubicBezTo>
                  <a:cubicBezTo>
                    <a:pt x="386" y="153"/>
                    <a:pt x="386" y="153"/>
                    <a:pt x="386" y="153"/>
                  </a:cubicBezTo>
                  <a:cubicBezTo>
                    <a:pt x="394" y="166"/>
                    <a:pt x="394" y="182"/>
                    <a:pt x="386" y="195"/>
                  </a:cubicBezTo>
                  <a:cubicBezTo>
                    <a:pt x="310" y="327"/>
                    <a:pt x="310" y="327"/>
                    <a:pt x="310" y="327"/>
                  </a:cubicBezTo>
                  <a:cubicBezTo>
                    <a:pt x="302" y="340"/>
                    <a:pt x="288" y="348"/>
                    <a:pt x="273"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0">
              <a:extLst>
                <a:ext uri="{FF2B5EF4-FFF2-40B4-BE49-F238E27FC236}">
                  <a16:creationId xmlns:a16="http://schemas.microsoft.com/office/drawing/2014/main" xmlns="" id="{AAE332E2-B3E4-4738-8999-1962F61D7BF7}"/>
                </a:ext>
              </a:extLst>
            </p:cNvPr>
            <p:cNvSpPr>
              <a:spLocks/>
            </p:cNvSpPr>
            <p:nvPr/>
          </p:nvSpPr>
          <p:spPr bwMode="auto">
            <a:xfrm>
              <a:off x="4603886" y="2576630"/>
              <a:ext cx="1330018" cy="1176391"/>
            </a:xfrm>
            <a:custGeom>
              <a:avLst/>
              <a:gdLst>
                <a:gd name="T0" fmla="*/ 84 w 394"/>
                <a:gd name="T1" fmla="*/ 327 h 348"/>
                <a:gd name="T2" fmla="*/ 8 w 394"/>
                <a:gd name="T3" fmla="*/ 195 h 348"/>
                <a:gd name="T4" fmla="*/ 8 w 394"/>
                <a:gd name="T5" fmla="*/ 153 h 348"/>
                <a:gd name="T6" fmla="*/ 84 w 394"/>
                <a:gd name="T7" fmla="*/ 21 h 348"/>
                <a:gd name="T8" fmla="*/ 121 w 394"/>
                <a:gd name="T9" fmla="*/ 0 h 348"/>
                <a:gd name="T10" fmla="*/ 274 w 394"/>
                <a:gd name="T11" fmla="*/ 0 h 348"/>
                <a:gd name="T12" fmla="*/ 310 w 394"/>
                <a:gd name="T13" fmla="*/ 21 h 348"/>
                <a:gd name="T14" fmla="*/ 387 w 394"/>
                <a:gd name="T15" fmla="*/ 153 h 348"/>
                <a:gd name="T16" fmla="*/ 387 w 394"/>
                <a:gd name="T17" fmla="*/ 195 h 348"/>
                <a:gd name="T18" fmla="*/ 310 w 394"/>
                <a:gd name="T19" fmla="*/ 327 h 348"/>
                <a:gd name="T20" fmla="*/ 274 w 394"/>
                <a:gd name="T21" fmla="*/ 348 h 348"/>
                <a:gd name="T22" fmla="*/ 121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8" y="195"/>
                    <a:pt x="8" y="195"/>
                    <a:pt x="8" y="195"/>
                  </a:cubicBezTo>
                  <a:cubicBezTo>
                    <a:pt x="0" y="182"/>
                    <a:pt x="0" y="166"/>
                    <a:pt x="8" y="153"/>
                  </a:cubicBezTo>
                  <a:cubicBezTo>
                    <a:pt x="84" y="21"/>
                    <a:pt x="84" y="21"/>
                    <a:pt x="84" y="21"/>
                  </a:cubicBezTo>
                  <a:cubicBezTo>
                    <a:pt x="92" y="8"/>
                    <a:pt x="106" y="0"/>
                    <a:pt x="121" y="0"/>
                  </a:cubicBezTo>
                  <a:cubicBezTo>
                    <a:pt x="274" y="0"/>
                    <a:pt x="274" y="0"/>
                    <a:pt x="274" y="0"/>
                  </a:cubicBezTo>
                  <a:cubicBezTo>
                    <a:pt x="289" y="0"/>
                    <a:pt x="303" y="8"/>
                    <a:pt x="310" y="21"/>
                  </a:cubicBezTo>
                  <a:cubicBezTo>
                    <a:pt x="387" y="153"/>
                    <a:pt x="387" y="153"/>
                    <a:pt x="387" y="153"/>
                  </a:cubicBezTo>
                  <a:cubicBezTo>
                    <a:pt x="394" y="166"/>
                    <a:pt x="394" y="182"/>
                    <a:pt x="387" y="195"/>
                  </a:cubicBezTo>
                  <a:cubicBezTo>
                    <a:pt x="310" y="327"/>
                    <a:pt x="310" y="327"/>
                    <a:pt x="310" y="327"/>
                  </a:cubicBezTo>
                  <a:cubicBezTo>
                    <a:pt x="303" y="340"/>
                    <a:pt x="289" y="348"/>
                    <a:pt x="274" y="348"/>
                  </a:cubicBezTo>
                  <a:cubicBezTo>
                    <a:pt x="121" y="348"/>
                    <a:pt x="121" y="348"/>
                    <a:pt x="121" y="348"/>
                  </a:cubicBezTo>
                  <a:cubicBezTo>
                    <a:pt x="106" y="348"/>
                    <a:pt x="92"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1">
              <a:extLst>
                <a:ext uri="{FF2B5EF4-FFF2-40B4-BE49-F238E27FC236}">
                  <a16:creationId xmlns:a16="http://schemas.microsoft.com/office/drawing/2014/main" xmlns="" id="{BB831E5A-3816-4E55-867B-DA5D5BF08EC7}"/>
                </a:ext>
              </a:extLst>
            </p:cNvPr>
            <p:cNvSpPr>
              <a:spLocks/>
            </p:cNvSpPr>
            <p:nvPr/>
          </p:nvSpPr>
          <p:spPr bwMode="auto">
            <a:xfrm>
              <a:off x="5697773" y="1989146"/>
              <a:ext cx="1330018" cy="1176391"/>
            </a:xfrm>
            <a:custGeom>
              <a:avLst/>
              <a:gdLst>
                <a:gd name="T0" fmla="*/ 84 w 394"/>
                <a:gd name="T1" fmla="*/ 327 h 348"/>
                <a:gd name="T2" fmla="*/ 7 w 394"/>
                <a:gd name="T3" fmla="*/ 195 h 348"/>
                <a:gd name="T4" fmla="*/ 7 w 394"/>
                <a:gd name="T5" fmla="*/ 153 h 348"/>
                <a:gd name="T6" fmla="*/ 84 w 394"/>
                <a:gd name="T7" fmla="*/ 21 h 348"/>
                <a:gd name="T8" fmla="*/ 120 w 394"/>
                <a:gd name="T9" fmla="*/ 0 h 348"/>
                <a:gd name="T10" fmla="*/ 274 w 394"/>
                <a:gd name="T11" fmla="*/ 0 h 348"/>
                <a:gd name="T12" fmla="*/ 310 w 394"/>
                <a:gd name="T13" fmla="*/ 21 h 348"/>
                <a:gd name="T14" fmla="*/ 386 w 394"/>
                <a:gd name="T15" fmla="*/ 153 h 348"/>
                <a:gd name="T16" fmla="*/ 386 w 394"/>
                <a:gd name="T17" fmla="*/ 195 h 348"/>
                <a:gd name="T18" fmla="*/ 310 w 394"/>
                <a:gd name="T19" fmla="*/ 327 h 348"/>
                <a:gd name="T20" fmla="*/ 274 w 394"/>
                <a:gd name="T21" fmla="*/ 348 h 348"/>
                <a:gd name="T22" fmla="*/ 120 w 394"/>
                <a:gd name="T23" fmla="*/ 348 h 348"/>
                <a:gd name="T24" fmla="*/ 84 w 394"/>
                <a:gd name="T25" fmla="*/ 32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48">
                  <a:moveTo>
                    <a:pt x="84" y="327"/>
                  </a:moveTo>
                  <a:cubicBezTo>
                    <a:pt x="7" y="195"/>
                    <a:pt x="7" y="195"/>
                    <a:pt x="7" y="195"/>
                  </a:cubicBezTo>
                  <a:cubicBezTo>
                    <a:pt x="0" y="182"/>
                    <a:pt x="0" y="166"/>
                    <a:pt x="7" y="153"/>
                  </a:cubicBezTo>
                  <a:cubicBezTo>
                    <a:pt x="84" y="21"/>
                    <a:pt x="84" y="21"/>
                    <a:pt x="84" y="21"/>
                  </a:cubicBezTo>
                  <a:cubicBezTo>
                    <a:pt x="91" y="8"/>
                    <a:pt x="105" y="0"/>
                    <a:pt x="120" y="0"/>
                  </a:cubicBezTo>
                  <a:cubicBezTo>
                    <a:pt x="274" y="0"/>
                    <a:pt x="274" y="0"/>
                    <a:pt x="274" y="0"/>
                  </a:cubicBezTo>
                  <a:cubicBezTo>
                    <a:pt x="289" y="0"/>
                    <a:pt x="302" y="8"/>
                    <a:pt x="310" y="21"/>
                  </a:cubicBezTo>
                  <a:cubicBezTo>
                    <a:pt x="386" y="153"/>
                    <a:pt x="386" y="153"/>
                    <a:pt x="386" y="153"/>
                  </a:cubicBezTo>
                  <a:cubicBezTo>
                    <a:pt x="394" y="166"/>
                    <a:pt x="394" y="182"/>
                    <a:pt x="386" y="195"/>
                  </a:cubicBezTo>
                  <a:cubicBezTo>
                    <a:pt x="310" y="327"/>
                    <a:pt x="310" y="327"/>
                    <a:pt x="310" y="327"/>
                  </a:cubicBezTo>
                  <a:cubicBezTo>
                    <a:pt x="302" y="340"/>
                    <a:pt x="289" y="348"/>
                    <a:pt x="274" y="348"/>
                  </a:cubicBezTo>
                  <a:cubicBezTo>
                    <a:pt x="120" y="348"/>
                    <a:pt x="120" y="348"/>
                    <a:pt x="120" y="348"/>
                  </a:cubicBezTo>
                  <a:cubicBezTo>
                    <a:pt x="105" y="348"/>
                    <a:pt x="91" y="340"/>
                    <a:pt x="84" y="327"/>
                  </a:cubicBezTo>
                  <a:close/>
                </a:path>
              </a:pathLst>
            </a:custGeom>
            <a:solidFill>
              <a:srgbClr val="FFFFFF">
                <a:alpha val="16863"/>
              </a:srgbClr>
            </a:solidFill>
            <a:ln w="4603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7" name="Group 24">
              <a:extLst>
                <a:ext uri="{FF2B5EF4-FFF2-40B4-BE49-F238E27FC236}">
                  <a16:creationId xmlns:a16="http://schemas.microsoft.com/office/drawing/2014/main" xmlns="" id="{ADA79AA1-E6EE-42F2-8C14-80C256C04231}"/>
                </a:ext>
              </a:extLst>
            </p:cNvPr>
            <p:cNvGrpSpPr>
              <a:grpSpLocks noChangeAspect="1"/>
            </p:cNvGrpSpPr>
            <p:nvPr/>
          </p:nvGrpSpPr>
          <p:grpSpPr bwMode="auto">
            <a:xfrm>
              <a:off x="1552336" y="862605"/>
              <a:ext cx="699174" cy="821158"/>
              <a:chOff x="1253" y="1014"/>
              <a:chExt cx="470" cy="552"/>
            </a:xfrm>
            <a:solidFill>
              <a:srgbClr val="3CDEFE"/>
            </a:solidFill>
          </p:grpSpPr>
          <p:sp>
            <p:nvSpPr>
              <p:cNvPr id="68" name="Freeform 25">
                <a:extLst>
                  <a:ext uri="{FF2B5EF4-FFF2-40B4-BE49-F238E27FC236}">
                    <a16:creationId xmlns:a16="http://schemas.microsoft.com/office/drawing/2014/main" xmlns="" id="{B004B03F-9D4C-4643-BC9A-CA5F841DB96A}"/>
                  </a:ext>
                </a:extLst>
              </p:cNvPr>
              <p:cNvSpPr>
                <a:spLocks/>
              </p:cNvSpPr>
              <p:nvPr/>
            </p:nvSpPr>
            <p:spPr bwMode="auto">
              <a:xfrm>
                <a:off x="1253" y="1136"/>
                <a:ext cx="361" cy="430"/>
              </a:xfrm>
              <a:custGeom>
                <a:avLst/>
                <a:gdLst>
                  <a:gd name="T0" fmla="*/ 65 w 361"/>
                  <a:gd name="T1" fmla="*/ 269 h 430"/>
                  <a:gd name="T2" fmla="*/ 58 w 361"/>
                  <a:gd name="T3" fmla="*/ 348 h 430"/>
                  <a:gd name="T4" fmla="*/ 65 w 361"/>
                  <a:gd name="T5" fmla="*/ 348 h 430"/>
                  <a:gd name="T6" fmla="*/ 138 w 361"/>
                  <a:gd name="T7" fmla="*/ 327 h 430"/>
                  <a:gd name="T8" fmla="*/ 169 w 361"/>
                  <a:gd name="T9" fmla="*/ 305 h 430"/>
                  <a:gd name="T10" fmla="*/ 138 w 361"/>
                  <a:gd name="T11" fmla="*/ 269 h 430"/>
                  <a:gd name="T12" fmla="*/ 174 w 361"/>
                  <a:gd name="T13" fmla="*/ 281 h 430"/>
                  <a:gd name="T14" fmla="*/ 152 w 361"/>
                  <a:gd name="T15" fmla="*/ 247 h 430"/>
                  <a:gd name="T16" fmla="*/ 190 w 361"/>
                  <a:gd name="T17" fmla="*/ 269 h 430"/>
                  <a:gd name="T18" fmla="*/ 169 w 361"/>
                  <a:gd name="T19" fmla="*/ 240 h 430"/>
                  <a:gd name="T20" fmla="*/ 200 w 361"/>
                  <a:gd name="T21" fmla="*/ 247 h 430"/>
                  <a:gd name="T22" fmla="*/ 169 w 361"/>
                  <a:gd name="T23" fmla="*/ 223 h 430"/>
                  <a:gd name="T24" fmla="*/ 212 w 361"/>
                  <a:gd name="T25" fmla="*/ 240 h 430"/>
                  <a:gd name="T26" fmla="*/ 186 w 361"/>
                  <a:gd name="T27" fmla="*/ 221 h 430"/>
                  <a:gd name="T28" fmla="*/ 219 w 361"/>
                  <a:gd name="T29" fmla="*/ 223 h 430"/>
                  <a:gd name="T30" fmla="*/ 198 w 361"/>
                  <a:gd name="T31" fmla="*/ 209 h 430"/>
                  <a:gd name="T32" fmla="*/ 234 w 361"/>
                  <a:gd name="T33" fmla="*/ 221 h 430"/>
                  <a:gd name="T34" fmla="*/ 205 w 361"/>
                  <a:gd name="T35" fmla="*/ 185 h 430"/>
                  <a:gd name="T36" fmla="*/ 241 w 361"/>
                  <a:gd name="T37" fmla="*/ 199 h 430"/>
                  <a:gd name="T38" fmla="*/ 215 w 361"/>
                  <a:gd name="T39" fmla="*/ 166 h 430"/>
                  <a:gd name="T40" fmla="*/ 255 w 361"/>
                  <a:gd name="T41" fmla="*/ 185 h 430"/>
                  <a:gd name="T42" fmla="*/ 234 w 361"/>
                  <a:gd name="T43" fmla="*/ 163 h 430"/>
                  <a:gd name="T44" fmla="*/ 270 w 361"/>
                  <a:gd name="T45" fmla="*/ 166 h 430"/>
                  <a:gd name="T46" fmla="*/ 239 w 361"/>
                  <a:gd name="T47" fmla="*/ 142 h 430"/>
                  <a:gd name="T48" fmla="*/ 279 w 361"/>
                  <a:gd name="T49" fmla="*/ 163 h 430"/>
                  <a:gd name="T50" fmla="*/ 255 w 361"/>
                  <a:gd name="T51" fmla="*/ 132 h 430"/>
                  <a:gd name="T52" fmla="*/ 289 w 361"/>
                  <a:gd name="T53" fmla="*/ 142 h 430"/>
                  <a:gd name="T54" fmla="*/ 260 w 361"/>
                  <a:gd name="T55" fmla="*/ 118 h 430"/>
                  <a:gd name="T56" fmla="*/ 296 w 361"/>
                  <a:gd name="T57" fmla="*/ 132 h 430"/>
                  <a:gd name="T58" fmla="*/ 272 w 361"/>
                  <a:gd name="T59" fmla="*/ 101 h 430"/>
                  <a:gd name="T60" fmla="*/ 311 w 361"/>
                  <a:gd name="T61" fmla="*/ 118 h 430"/>
                  <a:gd name="T62" fmla="*/ 279 w 361"/>
                  <a:gd name="T63" fmla="*/ 96 h 430"/>
                  <a:gd name="T64" fmla="*/ 320 w 361"/>
                  <a:gd name="T65" fmla="*/ 101 h 430"/>
                  <a:gd name="T66" fmla="*/ 292 w 361"/>
                  <a:gd name="T67" fmla="*/ 70 h 430"/>
                  <a:gd name="T68" fmla="*/ 332 w 361"/>
                  <a:gd name="T69" fmla="*/ 89 h 430"/>
                  <a:gd name="T70" fmla="*/ 306 w 361"/>
                  <a:gd name="T71" fmla="*/ 70 h 430"/>
                  <a:gd name="T72" fmla="*/ 361 w 361"/>
                  <a:gd name="T73" fmla="*/ 55 h 430"/>
                  <a:gd name="T74" fmla="*/ 65 w 361"/>
                  <a:gd name="T75" fmla="*/ 26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1" h="430">
                    <a:moveTo>
                      <a:pt x="65" y="269"/>
                    </a:moveTo>
                    <a:lnTo>
                      <a:pt x="65" y="269"/>
                    </a:lnTo>
                    <a:lnTo>
                      <a:pt x="58" y="346"/>
                    </a:lnTo>
                    <a:lnTo>
                      <a:pt x="58" y="348"/>
                    </a:lnTo>
                    <a:lnTo>
                      <a:pt x="0" y="430"/>
                    </a:lnTo>
                    <a:lnTo>
                      <a:pt x="65" y="348"/>
                    </a:lnTo>
                    <a:lnTo>
                      <a:pt x="65" y="348"/>
                    </a:lnTo>
                    <a:lnTo>
                      <a:pt x="138" y="327"/>
                    </a:lnTo>
                    <a:lnTo>
                      <a:pt x="138" y="327"/>
                    </a:lnTo>
                    <a:lnTo>
                      <a:pt x="169" y="305"/>
                    </a:lnTo>
                    <a:lnTo>
                      <a:pt x="138" y="276"/>
                    </a:lnTo>
                    <a:lnTo>
                      <a:pt x="138" y="269"/>
                    </a:lnTo>
                    <a:lnTo>
                      <a:pt x="169" y="305"/>
                    </a:lnTo>
                    <a:lnTo>
                      <a:pt x="174" y="281"/>
                    </a:lnTo>
                    <a:lnTo>
                      <a:pt x="140" y="257"/>
                    </a:lnTo>
                    <a:lnTo>
                      <a:pt x="152" y="247"/>
                    </a:lnTo>
                    <a:lnTo>
                      <a:pt x="178" y="281"/>
                    </a:lnTo>
                    <a:lnTo>
                      <a:pt x="190" y="269"/>
                    </a:lnTo>
                    <a:lnTo>
                      <a:pt x="159" y="245"/>
                    </a:lnTo>
                    <a:lnTo>
                      <a:pt x="169" y="240"/>
                    </a:lnTo>
                    <a:lnTo>
                      <a:pt x="190" y="269"/>
                    </a:lnTo>
                    <a:lnTo>
                      <a:pt x="200" y="247"/>
                    </a:lnTo>
                    <a:lnTo>
                      <a:pt x="169" y="233"/>
                    </a:lnTo>
                    <a:lnTo>
                      <a:pt x="169" y="223"/>
                    </a:lnTo>
                    <a:lnTo>
                      <a:pt x="200" y="247"/>
                    </a:lnTo>
                    <a:lnTo>
                      <a:pt x="212" y="240"/>
                    </a:lnTo>
                    <a:lnTo>
                      <a:pt x="178" y="221"/>
                    </a:lnTo>
                    <a:lnTo>
                      <a:pt x="186" y="221"/>
                    </a:lnTo>
                    <a:lnTo>
                      <a:pt x="215" y="233"/>
                    </a:lnTo>
                    <a:lnTo>
                      <a:pt x="219" y="223"/>
                    </a:lnTo>
                    <a:lnTo>
                      <a:pt x="198" y="209"/>
                    </a:lnTo>
                    <a:lnTo>
                      <a:pt x="198" y="209"/>
                    </a:lnTo>
                    <a:lnTo>
                      <a:pt x="222" y="223"/>
                    </a:lnTo>
                    <a:lnTo>
                      <a:pt x="234" y="221"/>
                    </a:lnTo>
                    <a:lnTo>
                      <a:pt x="200" y="185"/>
                    </a:lnTo>
                    <a:lnTo>
                      <a:pt x="205" y="185"/>
                    </a:lnTo>
                    <a:lnTo>
                      <a:pt x="234" y="209"/>
                    </a:lnTo>
                    <a:lnTo>
                      <a:pt x="241" y="199"/>
                    </a:lnTo>
                    <a:lnTo>
                      <a:pt x="215" y="178"/>
                    </a:lnTo>
                    <a:lnTo>
                      <a:pt x="215" y="166"/>
                    </a:lnTo>
                    <a:lnTo>
                      <a:pt x="241" y="199"/>
                    </a:lnTo>
                    <a:lnTo>
                      <a:pt x="255" y="185"/>
                    </a:lnTo>
                    <a:lnTo>
                      <a:pt x="222" y="163"/>
                    </a:lnTo>
                    <a:lnTo>
                      <a:pt x="234" y="163"/>
                    </a:lnTo>
                    <a:lnTo>
                      <a:pt x="258" y="185"/>
                    </a:lnTo>
                    <a:lnTo>
                      <a:pt x="270" y="166"/>
                    </a:lnTo>
                    <a:lnTo>
                      <a:pt x="234" y="142"/>
                    </a:lnTo>
                    <a:lnTo>
                      <a:pt x="239" y="142"/>
                    </a:lnTo>
                    <a:lnTo>
                      <a:pt x="270" y="166"/>
                    </a:lnTo>
                    <a:lnTo>
                      <a:pt x="279" y="163"/>
                    </a:lnTo>
                    <a:lnTo>
                      <a:pt x="255" y="135"/>
                    </a:lnTo>
                    <a:lnTo>
                      <a:pt x="255" y="132"/>
                    </a:lnTo>
                    <a:lnTo>
                      <a:pt x="279" y="156"/>
                    </a:lnTo>
                    <a:lnTo>
                      <a:pt x="289" y="142"/>
                    </a:lnTo>
                    <a:lnTo>
                      <a:pt x="258" y="118"/>
                    </a:lnTo>
                    <a:lnTo>
                      <a:pt x="260" y="118"/>
                    </a:lnTo>
                    <a:lnTo>
                      <a:pt x="292" y="142"/>
                    </a:lnTo>
                    <a:lnTo>
                      <a:pt x="296" y="132"/>
                    </a:lnTo>
                    <a:lnTo>
                      <a:pt x="270" y="101"/>
                    </a:lnTo>
                    <a:lnTo>
                      <a:pt x="272" y="101"/>
                    </a:lnTo>
                    <a:lnTo>
                      <a:pt x="306" y="120"/>
                    </a:lnTo>
                    <a:lnTo>
                      <a:pt x="311" y="118"/>
                    </a:lnTo>
                    <a:lnTo>
                      <a:pt x="279" y="96"/>
                    </a:lnTo>
                    <a:lnTo>
                      <a:pt x="279" y="96"/>
                    </a:lnTo>
                    <a:lnTo>
                      <a:pt x="311" y="111"/>
                    </a:lnTo>
                    <a:lnTo>
                      <a:pt x="320" y="101"/>
                    </a:lnTo>
                    <a:lnTo>
                      <a:pt x="292" y="79"/>
                    </a:lnTo>
                    <a:lnTo>
                      <a:pt x="292" y="70"/>
                    </a:lnTo>
                    <a:lnTo>
                      <a:pt x="320" y="96"/>
                    </a:lnTo>
                    <a:lnTo>
                      <a:pt x="332" y="89"/>
                    </a:lnTo>
                    <a:lnTo>
                      <a:pt x="306" y="70"/>
                    </a:lnTo>
                    <a:lnTo>
                      <a:pt x="306" y="70"/>
                    </a:lnTo>
                    <a:lnTo>
                      <a:pt x="340" y="79"/>
                    </a:lnTo>
                    <a:lnTo>
                      <a:pt x="361" y="55"/>
                    </a:lnTo>
                    <a:lnTo>
                      <a:pt x="279" y="0"/>
                    </a:lnTo>
                    <a:lnTo>
                      <a:pt x="65" y="2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a:extLst>
                  <a:ext uri="{FF2B5EF4-FFF2-40B4-BE49-F238E27FC236}">
                    <a16:creationId xmlns:a16="http://schemas.microsoft.com/office/drawing/2014/main" xmlns="" id="{10C50FCC-8801-45AC-B3F7-AB40EEF4048C}"/>
                  </a:ext>
                </a:extLst>
              </p:cNvPr>
              <p:cNvSpPr>
                <a:spLocks/>
              </p:cNvSpPr>
              <p:nvPr/>
            </p:nvSpPr>
            <p:spPr bwMode="auto">
              <a:xfrm>
                <a:off x="1525" y="1014"/>
                <a:ext cx="198" cy="192"/>
              </a:xfrm>
              <a:custGeom>
                <a:avLst/>
                <a:gdLst>
                  <a:gd name="T0" fmla="*/ 10 w 82"/>
                  <a:gd name="T1" fmla="*/ 11 h 80"/>
                  <a:gd name="T2" fmla="*/ 25 w 82"/>
                  <a:gd name="T3" fmla="*/ 20 h 80"/>
                  <a:gd name="T4" fmla="*/ 10 w 82"/>
                  <a:gd name="T5" fmla="*/ 40 h 80"/>
                  <a:gd name="T6" fmla="*/ 7 w 82"/>
                  <a:gd name="T7" fmla="*/ 40 h 80"/>
                  <a:gd name="T8" fmla="*/ 3 w 82"/>
                  <a:gd name="T9" fmla="*/ 40 h 80"/>
                  <a:gd name="T10" fmla="*/ 3 w 82"/>
                  <a:gd name="T11" fmla="*/ 44 h 80"/>
                  <a:gd name="T12" fmla="*/ 40 w 82"/>
                  <a:gd name="T13" fmla="*/ 74 h 80"/>
                  <a:gd name="T14" fmla="*/ 44 w 82"/>
                  <a:gd name="T15" fmla="*/ 72 h 80"/>
                  <a:gd name="T16" fmla="*/ 44 w 82"/>
                  <a:gd name="T17" fmla="*/ 67 h 80"/>
                  <a:gd name="T18" fmla="*/ 43 w 82"/>
                  <a:gd name="T19" fmla="*/ 64 h 80"/>
                  <a:gd name="T20" fmla="*/ 55 w 82"/>
                  <a:gd name="T21" fmla="*/ 46 h 80"/>
                  <a:gd name="T22" fmla="*/ 70 w 82"/>
                  <a:gd name="T23" fmla="*/ 59 h 80"/>
                  <a:gd name="T24" fmla="*/ 81 w 82"/>
                  <a:gd name="T25" fmla="*/ 59 h 80"/>
                  <a:gd name="T26" fmla="*/ 81 w 82"/>
                  <a:gd name="T27" fmla="*/ 51 h 80"/>
                  <a:gd name="T28" fmla="*/ 16 w 82"/>
                  <a:gd name="T29" fmla="*/ 0 h 80"/>
                  <a:gd name="T30" fmla="*/ 8 w 82"/>
                  <a:gd name="T31" fmla="*/ 0 h 80"/>
                  <a:gd name="T32" fmla="*/ 10 w 82"/>
                  <a:gd name="T33"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0">
                    <a:moveTo>
                      <a:pt x="10" y="11"/>
                    </a:moveTo>
                    <a:cubicBezTo>
                      <a:pt x="25" y="20"/>
                      <a:pt x="25" y="20"/>
                      <a:pt x="25" y="20"/>
                    </a:cubicBezTo>
                    <a:cubicBezTo>
                      <a:pt x="10" y="40"/>
                      <a:pt x="10" y="40"/>
                      <a:pt x="10" y="40"/>
                    </a:cubicBezTo>
                    <a:cubicBezTo>
                      <a:pt x="7" y="40"/>
                      <a:pt x="7" y="40"/>
                      <a:pt x="7" y="40"/>
                    </a:cubicBezTo>
                    <a:cubicBezTo>
                      <a:pt x="3" y="36"/>
                      <a:pt x="3" y="40"/>
                      <a:pt x="3" y="40"/>
                    </a:cubicBezTo>
                    <a:cubicBezTo>
                      <a:pt x="0" y="43"/>
                      <a:pt x="0" y="44"/>
                      <a:pt x="3" y="44"/>
                    </a:cubicBezTo>
                    <a:cubicBezTo>
                      <a:pt x="40" y="74"/>
                      <a:pt x="40" y="74"/>
                      <a:pt x="40" y="74"/>
                    </a:cubicBezTo>
                    <a:cubicBezTo>
                      <a:pt x="43" y="80"/>
                      <a:pt x="44" y="74"/>
                      <a:pt x="44" y="72"/>
                    </a:cubicBezTo>
                    <a:cubicBezTo>
                      <a:pt x="48" y="72"/>
                      <a:pt x="48" y="67"/>
                      <a:pt x="44" y="67"/>
                    </a:cubicBezTo>
                    <a:cubicBezTo>
                      <a:pt x="43" y="64"/>
                      <a:pt x="43" y="64"/>
                      <a:pt x="43" y="64"/>
                    </a:cubicBezTo>
                    <a:cubicBezTo>
                      <a:pt x="55" y="46"/>
                      <a:pt x="55" y="46"/>
                      <a:pt x="55" y="46"/>
                    </a:cubicBezTo>
                    <a:cubicBezTo>
                      <a:pt x="70" y="59"/>
                      <a:pt x="70" y="59"/>
                      <a:pt x="70" y="59"/>
                    </a:cubicBezTo>
                    <a:cubicBezTo>
                      <a:pt x="73" y="59"/>
                      <a:pt x="81" y="59"/>
                      <a:pt x="81" y="59"/>
                    </a:cubicBezTo>
                    <a:cubicBezTo>
                      <a:pt x="82" y="53"/>
                      <a:pt x="82" y="53"/>
                      <a:pt x="81" y="51"/>
                    </a:cubicBezTo>
                    <a:cubicBezTo>
                      <a:pt x="16" y="0"/>
                      <a:pt x="16" y="0"/>
                      <a:pt x="16" y="0"/>
                    </a:cubicBezTo>
                    <a:cubicBezTo>
                      <a:pt x="14" y="0"/>
                      <a:pt x="10" y="0"/>
                      <a:pt x="8" y="0"/>
                    </a:cubicBezTo>
                    <a:cubicBezTo>
                      <a:pt x="7" y="6"/>
                      <a:pt x="7" y="7"/>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a:extLst>
                  <a:ext uri="{FF2B5EF4-FFF2-40B4-BE49-F238E27FC236}">
                    <a16:creationId xmlns:a16="http://schemas.microsoft.com/office/drawing/2014/main" xmlns="" id="{FE67E61A-F9E5-4A04-9A94-51B7906C5768}"/>
                  </a:ext>
                </a:extLst>
              </p:cNvPr>
              <p:cNvSpPr>
                <a:spLocks/>
              </p:cNvSpPr>
              <p:nvPr/>
            </p:nvSpPr>
            <p:spPr bwMode="auto">
              <a:xfrm>
                <a:off x="1253" y="1136"/>
                <a:ext cx="361" cy="430"/>
              </a:xfrm>
              <a:custGeom>
                <a:avLst/>
                <a:gdLst>
                  <a:gd name="T0" fmla="*/ 65 w 361"/>
                  <a:gd name="T1" fmla="*/ 269 h 430"/>
                  <a:gd name="T2" fmla="*/ 58 w 361"/>
                  <a:gd name="T3" fmla="*/ 348 h 430"/>
                  <a:gd name="T4" fmla="*/ 65 w 361"/>
                  <a:gd name="T5" fmla="*/ 348 h 430"/>
                  <a:gd name="T6" fmla="*/ 138 w 361"/>
                  <a:gd name="T7" fmla="*/ 327 h 430"/>
                  <a:gd name="T8" fmla="*/ 169 w 361"/>
                  <a:gd name="T9" fmla="*/ 305 h 430"/>
                  <a:gd name="T10" fmla="*/ 138 w 361"/>
                  <a:gd name="T11" fmla="*/ 269 h 430"/>
                  <a:gd name="T12" fmla="*/ 174 w 361"/>
                  <a:gd name="T13" fmla="*/ 281 h 430"/>
                  <a:gd name="T14" fmla="*/ 152 w 361"/>
                  <a:gd name="T15" fmla="*/ 247 h 430"/>
                  <a:gd name="T16" fmla="*/ 190 w 361"/>
                  <a:gd name="T17" fmla="*/ 269 h 430"/>
                  <a:gd name="T18" fmla="*/ 169 w 361"/>
                  <a:gd name="T19" fmla="*/ 240 h 430"/>
                  <a:gd name="T20" fmla="*/ 200 w 361"/>
                  <a:gd name="T21" fmla="*/ 247 h 430"/>
                  <a:gd name="T22" fmla="*/ 169 w 361"/>
                  <a:gd name="T23" fmla="*/ 223 h 430"/>
                  <a:gd name="T24" fmla="*/ 212 w 361"/>
                  <a:gd name="T25" fmla="*/ 240 h 430"/>
                  <a:gd name="T26" fmla="*/ 186 w 361"/>
                  <a:gd name="T27" fmla="*/ 221 h 430"/>
                  <a:gd name="T28" fmla="*/ 219 w 361"/>
                  <a:gd name="T29" fmla="*/ 223 h 430"/>
                  <a:gd name="T30" fmla="*/ 198 w 361"/>
                  <a:gd name="T31" fmla="*/ 209 h 430"/>
                  <a:gd name="T32" fmla="*/ 234 w 361"/>
                  <a:gd name="T33" fmla="*/ 221 h 430"/>
                  <a:gd name="T34" fmla="*/ 205 w 361"/>
                  <a:gd name="T35" fmla="*/ 185 h 430"/>
                  <a:gd name="T36" fmla="*/ 241 w 361"/>
                  <a:gd name="T37" fmla="*/ 199 h 430"/>
                  <a:gd name="T38" fmla="*/ 215 w 361"/>
                  <a:gd name="T39" fmla="*/ 166 h 430"/>
                  <a:gd name="T40" fmla="*/ 255 w 361"/>
                  <a:gd name="T41" fmla="*/ 185 h 430"/>
                  <a:gd name="T42" fmla="*/ 234 w 361"/>
                  <a:gd name="T43" fmla="*/ 163 h 430"/>
                  <a:gd name="T44" fmla="*/ 270 w 361"/>
                  <a:gd name="T45" fmla="*/ 166 h 430"/>
                  <a:gd name="T46" fmla="*/ 239 w 361"/>
                  <a:gd name="T47" fmla="*/ 142 h 430"/>
                  <a:gd name="T48" fmla="*/ 279 w 361"/>
                  <a:gd name="T49" fmla="*/ 163 h 430"/>
                  <a:gd name="T50" fmla="*/ 255 w 361"/>
                  <a:gd name="T51" fmla="*/ 132 h 430"/>
                  <a:gd name="T52" fmla="*/ 289 w 361"/>
                  <a:gd name="T53" fmla="*/ 142 h 430"/>
                  <a:gd name="T54" fmla="*/ 260 w 361"/>
                  <a:gd name="T55" fmla="*/ 118 h 430"/>
                  <a:gd name="T56" fmla="*/ 296 w 361"/>
                  <a:gd name="T57" fmla="*/ 132 h 430"/>
                  <a:gd name="T58" fmla="*/ 272 w 361"/>
                  <a:gd name="T59" fmla="*/ 101 h 430"/>
                  <a:gd name="T60" fmla="*/ 311 w 361"/>
                  <a:gd name="T61" fmla="*/ 118 h 430"/>
                  <a:gd name="T62" fmla="*/ 279 w 361"/>
                  <a:gd name="T63" fmla="*/ 96 h 430"/>
                  <a:gd name="T64" fmla="*/ 320 w 361"/>
                  <a:gd name="T65" fmla="*/ 101 h 430"/>
                  <a:gd name="T66" fmla="*/ 292 w 361"/>
                  <a:gd name="T67" fmla="*/ 70 h 430"/>
                  <a:gd name="T68" fmla="*/ 332 w 361"/>
                  <a:gd name="T69" fmla="*/ 89 h 430"/>
                  <a:gd name="T70" fmla="*/ 306 w 361"/>
                  <a:gd name="T71" fmla="*/ 70 h 430"/>
                  <a:gd name="T72" fmla="*/ 361 w 361"/>
                  <a:gd name="T73" fmla="*/ 55 h 430"/>
                  <a:gd name="T74" fmla="*/ 65 w 361"/>
                  <a:gd name="T75" fmla="*/ 26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1" h="430">
                    <a:moveTo>
                      <a:pt x="65" y="269"/>
                    </a:moveTo>
                    <a:lnTo>
                      <a:pt x="65" y="269"/>
                    </a:lnTo>
                    <a:lnTo>
                      <a:pt x="58" y="346"/>
                    </a:lnTo>
                    <a:lnTo>
                      <a:pt x="58" y="348"/>
                    </a:lnTo>
                    <a:lnTo>
                      <a:pt x="0" y="430"/>
                    </a:lnTo>
                    <a:lnTo>
                      <a:pt x="65" y="348"/>
                    </a:lnTo>
                    <a:lnTo>
                      <a:pt x="65" y="348"/>
                    </a:lnTo>
                    <a:lnTo>
                      <a:pt x="138" y="327"/>
                    </a:lnTo>
                    <a:lnTo>
                      <a:pt x="138" y="327"/>
                    </a:lnTo>
                    <a:lnTo>
                      <a:pt x="169" y="305"/>
                    </a:lnTo>
                    <a:lnTo>
                      <a:pt x="138" y="276"/>
                    </a:lnTo>
                    <a:lnTo>
                      <a:pt x="138" y="269"/>
                    </a:lnTo>
                    <a:lnTo>
                      <a:pt x="169" y="305"/>
                    </a:lnTo>
                    <a:lnTo>
                      <a:pt x="174" y="281"/>
                    </a:lnTo>
                    <a:lnTo>
                      <a:pt x="140" y="257"/>
                    </a:lnTo>
                    <a:lnTo>
                      <a:pt x="152" y="247"/>
                    </a:lnTo>
                    <a:lnTo>
                      <a:pt x="178" y="281"/>
                    </a:lnTo>
                    <a:lnTo>
                      <a:pt x="190" y="269"/>
                    </a:lnTo>
                    <a:lnTo>
                      <a:pt x="159" y="245"/>
                    </a:lnTo>
                    <a:lnTo>
                      <a:pt x="169" y="240"/>
                    </a:lnTo>
                    <a:lnTo>
                      <a:pt x="190" y="269"/>
                    </a:lnTo>
                    <a:lnTo>
                      <a:pt x="200" y="247"/>
                    </a:lnTo>
                    <a:lnTo>
                      <a:pt x="169" y="233"/>
                    </a:lnTo>
                    <a:lnTo>
                      <a:pt x="169" y="223"/>
                    </a:lnTo>
                    <a:lnTo>
                      <a:pt x="200" y="247"/>
                    </a:lnTo>
                    <a:lnTo>
                      <a:pt x="212" y="240"/>
                    </a:lnTo>
                    <a:lnTo>
                      <a:pt x="178" y="221"/>
                    </a:lnTo>
                    <a:lnTo>
                      <a:pt x="186" y="221"/>
                    </a:lnTo>
                    <a:lnTo>
                      <a:pt x="215" y="233"/>
                    </a:lnTo>
                    <a:lnTo>
                      <a:pt x="219" y="223"/>
                    </a:lnTo>
                    <a:lnTo>
                      <a:pt x="198" y="209"/>
                    </a:lnTo>
                    <a:lnTo>
                      <a:pt x="198" y="209"/>
                    </a:lnTo>
                    <a:lnTo>
                      <a:pt x="222" y="223"/>
                    </a:lnTo>
                    <a:lnTo>
                      <a:pt x="234" y="221"/>
                    </a:lnTo>
                    <a:lnTo>
                      <a:pt x="200" y="185"/>
                    </a:lnTo>
                    <a:lnTo>
                      <a:pt x="205" y="185"/>
                    </a:lnTo>
                    <a:lnTo>
                      <a:pt x="234" y="209"/>
                    </a:lnTo>
                    <a:lnTo>
                      <a:pt x="241" y="199"/>
                    </a:lnTo>
                    <a:lnTo>
                      <a:pt x="215" y="178"/>
                    </a:lnTo>
                    <a:lnTo>
                      <a:pt x="215" y="166"/>
                    </a:lnTo>
                    <a:lnTo>
                      <a:pt x="241" y="199"/>
                    </a:lnTo>
                    <a:lnTo>
                      <a:pt x="255" y="185"/>
                    </a:lnTo>
                    <a:lnTo>
                      <a:pt x="222" y="163"/>
                    </a:lnTo>
                    <a:lnTo>
                      <a:pt x="234" y="163"/>
                    </a:lnTo>
                    <a:lnTo>
                      <a:pt x="258" y="185"/>
                    </a:lnTo>
                    <a:lnTo>
                      <a:pt x="270" y="166"/>
                    </a:lnTo>
                    <a:lnTo>
                      <a:pt x="234" y="142"/>
                    </a:lnTo>
                    <a:lnTo>
                      <a:pt x="239" y="142"/>
                    </a:lnTo>
                    <a:lnTo>
                      <a:pt x="270" y="166"/>
                    </a:lnTo>
                    <a:lnTo>
                      <a:pt x="279" y="163"/>
                    </a:lnTo>
                    <a:lnTo>
                      <a:pt x="255" y="135"/>
                    </a:lnTo>
                    <a:lnTo>
                      <a:pt x="255" y="132"/>
                    </a:lnTo>
                    <a:lnTo>
                      <a:pt x="279" y="156"/>
                    </a:lnTo>
                    <a:lnTo>
                      <a:pt x="289" y="142"/>
                    </a:lnTo>
                    <a:lnTo>
                      <a:pt x="258" y="118"/>
                    </a:lnTo>
                    <a:lnTo>
                      <a:pt x="260" y="118"/>
                    </a:lnTo>
                    <a:lnTo>
                      <a:pt x="292" y="142"/>
                    </a:lnTo>
                    <a:lnTo>
                      <a:pt x="296" y="132"/>
                    </a:lnTo>
                    <a:lnTo>
                      <a:pt x="270" y="101"/>
                    </a:lnTo>
                    <a:lnTo>
                      <a:pt x="272" y="101"/>
                    </a:lnTo>
                    <a:lnTo>
                      <a:pt x="306" y="120"/>
                    </a:lnTo>
                    <a:lnTo>
                      <a:pt x="311" y="118"/>
                    </a:lnTo>
                    <a:lnTo>
                      <a:pt x="279" y="96"/>
                    </a:lnTo>
                    <a:lnTo>
                      <a:pt x="279" y="96"/>
                    </a:lnTo>
                    <a:lnTo>
                      <a:pt x="311" y="111"/>
                    </a:lnTo>
                    <a:lnTo>
                      <a:pt x="320" y="101"/>
                    </a:lnTo>
                    <a:lnTo>
                      <a:pt x="292" y="79"/>
                    </a:lnTo>
                    <a:lnTo>
                      <a:pt x="292" y="70"/>
                    </a:lnTo>
                    <a:lnTo>
                      <a:pt x="320" y="96"/>
                    </a:lnTo>
                    <a:lnTo>
                      <a:pt x="332" y="89"/>
                    </a:lnTo>
                    <a:lnTo>
                      <a:pt x="306" y="70"/>
                    </a:lnTo>
                    <a:lnTo>
                      <a:pt x="306" y="70"/>
                    </a:lnTo>
                    <a:lnTo>
                      <a:pt x="340" y="79"/>
                    </a:lnTo>
                    <a:lnTo>
                      <a:pt x="361" y="55"/>
                    </a:lnTo>
                    <a:lnTo>
                      <a:pt x="279" y="0"/>
                    </a:lnTo>
                    <a:lnTo>
                      <a:pt x="65" y="2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a:extLst>
                  <a:ext uri="{FF2B5EF4-FFF2-40B4-BE49-F238E27FC236}">
                    <a16:creationId xmlns:a16="http://schemas.microsoft.com/office/drawing/2014/main" xmlns="" id="{22AF067B-6D84-4AA5-903B-79C6CCF6D51A}"/>
                  </a:ext>
                </a:extLst>
              </p:cNvPr>
              <p:cNvSpPr>
                <a:spLocks/>
              </p:cNvSpPr>
              <p:nvPr/>
            </p:nvSpPr>
            <p:spPr bwMode="auto">
              <a:xfrm>
                <a:off x="1525" y="1014"/>
                <a:ext cx="198" cy="192"/>
              </a:xfrm>
              <a:custGeom>
                <a:avLst/>
                <a:gdLst>
                  <a:gd name="T0" fmla="*/ 10 w 82"/>
                  <a:gd name="T1" fmla="*/ 11 h 80"/>
                  <a:gd name="T2" fmla="*/ 25 w 82"/>
                  <a:gd name="T3" fmla="*/ 20 h 80"/>
                  <a:gd name="T4" fmla="*/ 10 w 82"/>
                  <a:gd name="T5" fmla="*/ 40 h 80"/>
                  <a:gd name="T6" fmla="*/ 7 w 82"/>
                  <a:gd name="T7" fmla="*/ 40 h 80"/>
                  <a:gd name="T8" fmla="*/ 3 w 82"/>
                  <a:gd name="T9" fmla="*/ 40 h 80"/>
                  <a:gd name="T10" fmla="*/ 3 w 82"/>
                  <a:gd name="T11" fmla="*/ 44 h 80"/>
                  <a:gd name="T12" fmla="*/ 40 w 82"/>
                  <a:gd name="T13" fmla="*/ 74 h 80"/>
                  <a:gd name="T14" fmla="*/ 44 w 82"/>
                  <a:gd name="T15" fmla="*/ 72 h 80"/>
                  <a:gd name="T16" fmla="*/ 44 w 82"/>
                  <a:gd name="T17" fmla="*/ 67 h 80"/>
                  <a:gd name="T18" fmla="*/ 43 w 82"/>
                  <a:gd name="T19" fmla="*/ 64 h 80"/>
                  <a:gd name="T20" fmla="*/ 55 w 82"/>
                  <a:gd name="T21" fmla="*/ 46 h 80"/>
                  <a:gd name="T22" fmla="*/ 70 w 82"/>
                  <a:gd name="T23" fmla="*/ 59 h 80"/>
                  <a:gd name="T24" fmla="*/ 81 w 82"/>
                  <a:gd name="T25" fmla="*/ 59 h 80"/>
                  <a:gd name="T26" fmla="*/ 81 w 82"/>
                  <a:gd name="T27" fmla="*/ 51 h 80"/>
                  <a:gd name="T28" fmla="*/ 16 w 82"/>
                  <a:gd name="T29" fmla="*/ 0 h 80"/>
                  <a:gd name="T30" fmla="*/ 8 w 82"/>
                  <a:gd name="T31" fmla="*/ 0 h 80"/>
                  <a:gd name="T32" fmla="*/ 10 w 82"/>
                  <a:gd name="T33"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0">
                    <a:moveTo>
                      <a:pt x="10" y="11"/>
                    </a:moveTo>
                    <a:cubicBezTo>
                      <a:pt x="25" y="20"/>
                      <a:pt x="25" y="20"/>
                      <a:pt x="25" y="20"/>
                    </a:cubicBezTo>
                    <a:cubicBezTo>
                      <a:pt x="10" y="40"/>
                      <a:pt x="10" y="40"/>
                      <a:pt x="10" y="40"/>
                    </a:cubicBezTo>
                    <a:cubicBezTo>
                      <a:pt x="7" y="40"/>
                      <a:pt x="7" y="40"/>
                      <a:pt x="7" y="40"/>
                    </a:cubicBezTo>
                    <a:cubicBezTo>
                      <a:pt x="3" y="36"/>
                      <a:pt x="3" y="40"/>
                      <a:pt x="3" y="40"/>
                    </a:cubicBezTo>
                    <a:cubicBezTo>
                      <a:pt x="0" y="43"/>
                      <a:pt x="0" y="44"/>
                      <a:pt x="3" y="44"/>
                    </a:cubicBezTo>
                    <a:cubicBezTo>
                      <a:pt x="40" y="74"/>
                      <a:pt x="40" y="74"/>
                      <a:pt x="40" y="74"/>
                    </a:cubicBezTo>
                    <a:cubicBezTo>
                      <a:pt x="43" y="80"/>
                      <a:pt x="44" y="74"/>
                      <a:pt x="44" y="72"/>
                    </a:cubicBezTo>
                    <a:cubicBezTo>
                      <a:pt x="48" y="72"/>
                      <a:pt x="48" y="67"/>
                      <a:pt x="44" y="67"/>
                    </a:cubicBezTo>
                    <a:cubicBezTo>
                      <a:pt x="43" y="64"/>
                      <a:pt x="43" y="64"/>
                      <a:pt x="43" y="64"/>
                    </a:cubicBezTo>
                    <a:cubicBezTo>
                      <a:pt x="55" y="46"/>
                      <a:pt x="55" y="46"/>
                      <a:pt x="55" y="46"/>
                    </a:cubicBezTo>
                    <a:cubicBezTo>
                      <a:pt x="70" y="59"/>
                      <a:pt x="70" y="59"/>
                      <a:pt x="70" y="59"/>
                    </a:cubicBezTo>
                    <a:cubicBezTo>
                      <a:pt x="73" y="59"/>
                      <a:pt x="81" y="59"/>
                      <a:pt x="81" y="59"/>
                    </a:cubicBezTo>
                    <a:cubicBezTo>
                      <a:pt x="82" y="53"/>
                      <a:pt x="82" y="53"/>
                      <a:pt x="81" y="51"/>
                    </a:cubicBezTo>
                    <a:cubicBezTo>
                      <a:pt x="16" y="0"/>
                      <a:pt x="16" y="0"/>
                      <a:pt x="16" y="0"/>
                    </a:cubicBezTo>
                    <a:cubicBezTo>
                      <a:pt x="14" y="0"/>
                      <a:pt x="10" y="0"/>
                      <a:pt x="8" y="0"/>
                    </a:cubicBezTo>
                    <a:cubicBezTo>
                      <a:pt x="7" y="6"/>
                      <a:pt x="7" y="7"/>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31">
              <a:extLst>
                <a:ext uri="{FF2B5EF4-FFF2-40B4-BE49-F238E27FC236}">
                  <a16:creationId xmlns:a16="http://schemas.microsoft.com/office/drawing/2014/main" xmlns="" id="{980B75DB-EBCA-4C19-B5CA-CA9BB89EFA06}"/>
                </a:ext>
              </a:extLst>
            </p:cNvPr>
            <p:cNvGrpSpPr>
              <a:grpSpLocks noChangeAspect="1"/>
            </p:cNvGrpSpPr>
            <p:nvPr/>
          </p:nvGrpSpPr>
          <p:grpSpPr bwMode="auto">
            <a:xfrm>
              <a:off x="424732" y="1555829"/>
              <a:ext cx="733389" cy="746778"/>
              <a:chOff x="495" y="1480"/>
              <a:chExt cx="493" cy="502"/>
            </a:xfrm>
            <a:solidFill>
              <a:srgbClr val="3CDEFE"/>
            </a:solidFill>
          </p:grpSpPr>
          <p:sp>
            <p:nvSpPr>
              <p:cNvPr id="73" name="Freeform 32">
                <a:extLst>
                  <a:ext uri="{FF2B5EF4-FFF2-40B4-BE49-F238E27FC236}">
                    <a16:creationId xmlns:a16="http://schemas.microsoft.com/office/drawing/2014/main" xmlns="" id="{AB6FCD03-960A-44EE-B4FB-FFE411856AE0}"/>
                  </a:ext>
                </a:extLst>
              </p:cNvPr>
              <p:cNvSpPr>
                <a:spLocks noEditPoints="1"/>
              </p:cNvSpPr>
              <p:nvPr/>
            </p:nvSpPr>
            <p:spPr bwMode="auto">
              <a:xfrm>
                <a:off x="495" y="1480"/>
                <a:ext cx="493" cy="502"/>
              </a:xfrm>
              <a:custGeom>
                <a:avLst/>
                <a:gdLst>
                  <a:gd name="T0" fmla="*/ 318 w 324"/>
                  <a:gd name="T1" fmla="*/ 202 h 330"/>
                  <a:gd name="T2" fmla="*/ 268 w 324"/>
                  <a:gd name="T3" fmla="*/ 173 h 330"/>
                  <a:gd name="T4" fmla="*/ 268 w 324"/>
                  <a:gd name="T5" fmla="*/ 154 h 330"/>
                  <a:gd name="T6" fmla="*/ 318 w 324"/>
                  <a:gd name="T7" fmla="*/ 122 h 330"/>
                  <a:gd name="T8" fmla="*/ 324 w 324"/>
                  <a:gd name="T9" fmla="*/ 108 h 330"/>
                  <a:gd name="T10" fmla="*/ 293 w 324"/>
                  <a:gd name="T11" fmla="*/ 55 h 330"/>
                  <a:gd name="T12" fmla="*/ 275 w 324"/>
                  <a:gd name="T13" fmla="*/ 42 h 330"/>
                  <a:gd name="T14" fmla="*/ 224 w 324"/>
                  <a:gd name="T15" fmla="*/ 79 h 330"/>
                  <a:gd name="T16" fmla="*/ 213 w 324"/>
                  <a:gd name="T17" fmla="*/ 68 h 330"/>
                  <a:gd name="T18" fmla="*/ 213 w 324"/>
                  <a:gd name="T19" fmla="*/ 9 h 330"/>
                  <a:gd name="T20" fmla="*/ 195 w 324"/>
                  <a:gd name="T21" fmla="*/ 0 h 330"/>
                  <a:gd name="T22" fmla="*/ 134 w 324"/>
                  <a:gd name="T23" fmla="*/ 0 h 330"/>
                  <a:gd name="T24" fmla="*/ 116 w 324"/>
                  <a:gd name="T25" fmla="*/ 9 h 330"/>
                  <a:gd name="T26" fmla="*/ 116 w 324"/>
                  <a:gd name="T27" fmla="*/ 68 h 330"/>
                  <a:gd name="T28" fmla="*/ 104 w 324"/>
                  <a:gd name="T29" fmla="*/ 79 h 330"/>
                  <a:gd name="T30" fmla="*/ 55 w 324"/>
                  <a:gd name="T31" fmla="*/ 42 h 330"/>
                  <a:gd name="T32" fmla="*/ 36 w 324"/>
                  <a:gd name="T33" fmla="*/ 55 h 330"/>
                  <a:gd name="T34" fmla="*/ 0 w 324"/>
                  <a:gd name="T35" fmla="*/ 108 h 330"/>
                  <a:gd name="T36" fmla="*/ 11 w 324"/>
                  <a:gd name="T37" fmla="*/ 122 h 330"/>
                  <a:gd name="T38" fmla="*/ 67 w 324"/>
                  <a:gd name="T39" fmla="*/ 154 h 330"/>
                  <a:gd name="T40" fmla="*/ 67 w 324"/>
                  <a:gd name="T41" fmla="*/ 173 h 330"/>
                  <a:gd name="T42" fmla="*/ 11 w 324"/>
                  <a:gd name="T43" fmla="*/ 202 h 330"/>
                  <a:gd name="T44" fmla="*/ 0 w 324"/>
                  <a:gd name="T45" fmla="*/ 221 h 330"/>
                  <a:gd name="T46" fmla="*/ 36 w 324"/>
                  <a:gd name="T47" fmla="*/ 271 h 330"/>
                  <a:gd name="T48" fmla="*/ 55 w 324"/>
                  <a:gd name="T49" fmla="*/ 277 h 330"/>
                  <a:gd name="T50" fmla="*/ 104 w 324"/>
                  <a:gd name="T51" fmla="*/ 250 h 330"/>
                  <a:gd name="T52" fmla="*/ 116 w 324"/>
                  <a:gd name="T53" fmla="*/ 253 h 330"/>
                  <a:gd name="T54" fmla="*/ 116 w 324"/>
                  <a:gd name="T55" fmla="*/ 315 h 330"/>
                  <a:gd name="T56" fmla="*/ 134 w 324"/>
                  <a:gd name="T57" fmla="*/ 330 h 330"/>
                  <a:gd name="T58" fmla="*/ 195 w 324"/>
                  <a:gd name="T59" fmla="*/ 330 h 330"/>
                  <a:gd name="T60" fmla="*/ 213 w 324"/>
                  <a:gd name="T61" fmla="*/ 315 h 330"/>
                  <a:gd name="T62" fmla="*/ 213 w 324"/>
                  <a:gd name="T63" fmla="*/ 253 h 330"/>
                  <a:gd name="T64" fmla="*/ 224 w 324"/>
                  <a:gd name="T65" fmla="*/ 250 h 330"/>
                  <a:gd name="T66" fmla="*/ 275 w 324"/>
                  <a:gd name="T67" fmla="*/ 277 h 330"/>
                  <a:gd name="T68" fmla="*/ 293 w 324"/>
                  <a:gd name="T69" fmla="*/ 271 h 330"/>
                  <a:gd name="T70" fmla="*/ 324 w 324"/>
                  <a:gd name="T71" fmla="*/ 221 h 330"/>
                  <a:gd name="T72" fmla="*/ 318 w 324"/>
                  <a:gd name="T73" fmla="*/ 202 h 330"/>
                  <a:gd name="T74" fmla="*/ 235 w 324"/>
                  <a:gd name="T75" fmla="*/ 186 h 330"/>
                  <a:gd name="T76" fmla="*/ 178 w 324"/>
                  <a:gd name="T77" fmla="*/ 186 h 330"/>
                  <a:gd name="T78" fmla="*/ 178 w 324"/>
                  <a:gd name="T79" fmla="*/ 248 h 330"/>
                  <a:gd name="T80" fmla="*/ 149 w 324"/>
                  <a:gd name="T81" fmla="*/ 248 h 330"/>
                  <a:gd name="T82" fmla="*/ 149 w 324"/>
                  <a:gd name="T83" fmla="*/ 186 h 330"/>
                  <a:gd name="T84" fmla="*/ 95 w 324"/>
                  <a:gd name="T85" fmla="*/ 186 h 330"/>
                  <a:gd name="T86" fmla="*/ 95 w 324"/>
                  <a:gd name="T87" fmla="*/ 154 h 330"/>
                  <a:gd name="T88" fmla="*/ 149 w 324"/>
                  <a:gd name="T89" fmla="*/ 154 h 330"/>
                  <a:gd name="T90" fmla="*/ 149 w 324"/>
                  <a:gd name="T91" fmla="*/ 98 h 330"/>
                  <a:gd name="T92" fmla="*/ 178 w 324"/>
                  <a:gd name="T93" fmla="*/ 98 h 330"/>
                  <a:gd name="T94" fmla="*/ 178 w 324"/>
                  <a:gd name="T95" fmla="*/ 154 h 330"/>
                  <a:gd name="T96" fmla="*/ 235 w 324"/>
                  <a:gd name="T97" fmla="*/ 154 h 330"/>
                  <a:gd name="T98" fmla="*/ 235 w 324"/>
                  <a:gd name="T99" fmla="*/ 18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4" h="330">
                    <a:moveTo>
                      <a:pt x="318" y="202"/>
                    </a:moveTo>
                    <a:cubicBezTo>
                      <a:pt x="268" y="173"/>
                      <a:pt x="268" y="173"/>
                      <a:pt x="268" y="173"/>
                    </a:cubicBezTo>
                    <a:cubicBezTo>
                      <a:pt x="260" y="164"/>
                      <a:pt x="260" y="154"/>
                      <a:pt x="268" y="154"/>
                    </a:cubicBezTo>
                    <a:cubicBezTo>
                      <a:pt x="318" y="122"/>
                      <a:pt x="318" y="122"/>
                      <a:pt x="318" y="122"/>
                    </a:cubicBezTo>
                    <a:cubicBezTo>
                      <a:pt x="324" y="122"/>
                      <a:pt x="324" y="115"/>
                      <a:pt x="324" y="108"/>
                    </a:cubicBezTo>
                    <a:cubicBezTo>
                      <a:pt x="293" y="55"/>
                      <a:pt x="293" y="55"/>
                      <a:pt x="293" y="55"/>
                    </a:cubicBezTo>
                    <a:cubicBezTo>
                      <a:pt x="293" y="42"/>
                      <a:pt x="280" y="39"/>
                      <a:pt x="275" y="42"/>
                    </a:cubicBezTo>
                    <a:cubicBezTo>
                      <a:pt x="224" y="79"/>
                      <a:pt x="224" y="79"/>
                      <a:pt x="224" y="79"/>
                    </a:cubicBezTo>
                    <a:cubicBezTo>
                      <a:pt x="215" y="80"/>
                      <a:pt x="213" y="79"/>
                      <a:pt x="213" y="68"/>
                    </a:cubicBezTo>
                    <a:cubicBezTo>
                      <a:pt x="213" y="9"/>
                      <a:pt x="213" y="9"/>
                      <a:pt x="213" y="9"/>
                    </a:cubicBezTo>
                    <a:cubicBezTo>
                      <a:pt x="213" y="2"/>
                      <a:pt x="204" y="0"/>
                      <a:pt x="195" y="0"/>
                    </a:cubicBezTo>
                    <a:cubicBezTo>
                      <a:pt x="134" y="0"/>
                      <a:pt x="134" y="0"/>
                      <a:pt x="134" y="0"/>
                    </a:cubicBezTo>
                    <a:cubicBezTo>
                      <a:pt x="124" y="0"/>
                      <a:pt x="116" y="2"/>
                      <a:pt x="116" y="9"/>
                    </a:cubicBezTo>
                    <a:cubicBezTo>
                      <a:pt x="116" y="68"/>
                      <a:pt x="116" y="68"/>
                      <a:pt x="116" y="68"/>
                    </a:cubicBezTo>
                    <a:cubicBezTo>
                      <a:pt x="116" y="79"/>
                      <a:pt x="116" y="80"/>
                      <a:pt x="104" y="79"/>
                    </a:cubicBezTo>
                    <a:cubicBezTo>
                      <a:pt x="55" y="42"/>
                      <a:pt x="55" y="42"/>
                      <a:pt x="55" y="42"/>
                    </a:cubicBezTo>
                    <a:cubicBezTo>
                      <a:pt x="43" y="39"/>
                      <a:pt x="40" y="42"/>
                      <a:pt x="36" y="55"/>
                    </a:cubicBezTo>
                    <a:cubicBezTo>
                      <a:pt x="0" y="108"/>
                      <a:pt x="0" y="108"/>
                      <a:pt x="0" y="108"/>
                    </a:cubicBezTo>
                    <a:cubicBezTo>
                      <a:pt x="0" y="115"/>
                      <a:pt x="0" y="122"/>
                      <a:pt x="11" y="122"/>
                    </a:cubicBezTo>
                    <a:cubicBezTo>
                      <a:pt x="67" y="154"/>
                      <a:pt x="67" y="154"/>
                      <a:pt x="67" y="154"/>
                    </a:cubicBezTo>
                    <a:cubicBezTo>
                      <a:pt x="67" y="154"/>
                      <a:pt x="67" y="164"/>
                      <a:pt x="67" y="173"/>
                    </a:cubicBezTo>
                    <a:cubicBezTo>
                      <a:pt x="11" y="202"/>
                      <a:pt x="11" y="202"/>
                      <a:pt x="11" y="202"/>
                    </a:cubicBezTo>
                    <a:cubicBezTo>
                      <a:pt x="0" y="204"/>
                      <a:pt x="0" y="215"/>
                      <a:pt x="0" y="221"/>
                    </a:cubicBezTo>
                    <a:cubicBezTo>
                      <a:pt x="36" y="271"/>
                      <a:pt x="36" y="271"/>
                      <a:pt x="36" y="271"/>
                    </a:cubicBezTo>
                    <a:cubicBezTo>
                      <a:pt x="40" y="281"/>
                      <a:pt x="43" y="281"/>
                      <a:pt x="55" y="277"/>
                    </a:cubicBezTo>
                    <a:cubicBezTo>
                      <a:pt x="104" y="250"/>
                      <a:pt x="104" y="250"/>
                      <a:pt x="104" y="250"/>
                    </a:cubicBezTo>
                    <a:cubicBezTo>
                      <a:pt x="116" y="248"/>
                      <a:pt x="116" y="248"/>
                      <a:pt x="116" y="253"/>
                    </a:cubicBezTo>
                    <a:cubicBezTo>
                      <a:pt x="116" y="315"/>
                      <a:pt x="116" y="315"/>
                      <a:pt x="116" y="315"/>
                    </a:cubicBezTo>
                    <a:cubicBezTo>
                      <a:pt x="116" y="321"/>
                      <a:pt x="124" y="330"/>
                      <a:pt x="134" y="330"/>
                    </a:cubicBezTo>
                    <a:cubicBezTo>
                      <a:pt x="195" y="330"/>
                      <a:pt x="195" y="330"/>
                      <a:pt x="195" y="330"/>
                    </a:cubicBezTo>
                    <a:cubicBezTo>
                      <a:pt x="204" y="330"/>
                      <a:pt x="213" y="321"/>
                      <a:pt x="213" y="315"/>
                    </a:cubicBezTo>
                    <a:cubicBezTo>
                      <a:pt x="213" y="253"/>
                      <a:pt x="213" y="253"/>
                      <a:pt x="213" y="253"/>
                    </a:cubicBezTo>
                    <a:cubicBezTo>
                      <a:pt x="213" y="248"/>
                      <a:pt x="215" y="248"/>
                      <a:pt x="224" y="250"/>
                    </a:cubicBezTo>
                    <a:cubicBezTo>
                      <a:pt x="275" y="277"/>
                      <a:pt x="275" y="277"/>
                      <a:pt x="275" y="277"/>
                    </a:cubicBezTo>
                    <a:cubicBezTo>
                      <a:pt x="280" y="281"/>
                      <a:pt x="293" y="281"/>
                      <a:pt x="293" y="271"/>
                    </a:cubicBezTo>
                    <a:cubicBezTo>
                      <a:pt x="324" y="221"/>
                      <a:pt x="324" y="221"/>
                      <a:pt x="324" y="221"/>
                    </a:cubicBezTo>
                    <a:cubicBezTo>
                      <a:pt x="324" y="215"/>
                      <a:pt x="324" y="204"/>
                      <a:pt x="318" y="202"/>
                    </a:cubicBezTo>
                    <a:close/>
                    <a:moveTo>
                      <a:pt x="235" y="186"/>
                    </a:moveTo>
                    <a:cubicBezTo>
                      <a:pt x="178" y="186"/>
                      <a:pt x="178" y="186"/>
                      <a:pt x="178" y="186"/>
                    </a:cubicBezTo>
                    <a:cubicBezTo>
                      <a:pt x="178" y="248"/>
                      <a:pt x="178" y="248"/>
                      <a:pt x="178" y="248"/>
                    </a:cubicBezTo>
                    <a:cubicBezTo>
                      <a:pt x="149" y="248"/>
                      <a:pt x="149" y="248"/>
                      <a:pt x="149" y="248"/>
                    </a:cubicBezTo>
                    <a:cubicBezTo>
                      <a:pt x="149" y="186"/>
                      <a:pt x="149" y="186"/>
                      <a:pt x="149" y="186"/>
                    </a:cubicBezTo>
                    <a:cubicBezTo>
                      <a:pt x="95" y="186"/>
                      <a:pt x="95" y="186"/>
                      <a:pt x="95" y="186"/>
                    </a:cubicBezTo>
                    <a:cubicBezTo>
                      <a:pt x="95" y="154"/>
                      <a:pt x="95" y="154"/>
                      <a:pt x="95" y="154"/>
                    </a:cubicBezTo>
                    <a:cubicBezTo>
                      <a:pt x="149" y="154"/>
                      <a:pt x="149" y="154"/>
                      <a:pt x="149" y="154"/>
                    </a:cubicBezTo>
                    <a:cubicBezTo>
                      <a:pt x="149" y="98"/>
                      <a:pt x="149" y="98"/>
                      <a:pt x="149" y="98"/>
                    </a:cubicBezTo>
                    <a:cubicBezTo>
                      <a:pt x="178" y="98"/>
                      <a:pt x="178" y="98"/>
                      <a:pt x="178" y="98"/>
                    </a:cubicBezTo>
                    <a:cubicBezTo>
                      <a:pt x="178" y="154"/>
                      <a:pt x="178" y="154"/>
                      <a:pt x="178" y="154"/>
                    </a:cubicBezTo>
                    <a:cubicBezTo>
                      <a:pt x="235" y="154"/>
                      <a:pt x="235" y="154"/>
                      <a:pt x="235" y="154"/>
                    </a:cubicBezTo>
                    <a:lnTo>
                      <a:pt x="235"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3">
                <a:extLst>
                  <a:ext uri="{FF2B5EF4-FFF2-40B4-BE49-F238E27FC236}">
                    <a16:creationId xmlns:a16="http://schemas.microsoft.com/office/drawing/2014/main" xmlns="" id="{BCAD301C-594F-4932-A0A9-D35C480D30E6}"/>
                  </a:ext>
                </a:extLst>
              </p:cNvPr>
              <p:cNvSpPr>
                <a:spLocks noEditPoints="1"/>
              </p:cNvSpPr>
              <p:nvPr/>
            </p:nvSpPr>
            <p:spPr bwMode="auto">
              <a:xfrm>
                <a:off x="495" y="1480"/>
                <a:ext cx="493" cy="502"/>
              </a:xfrm>
              <a:custGeom>
                <a:avLst/>
                <a:gdLst>
                  <a:gd name="T0" fmla="*/ 318 w 324"/>
                  <a:gd name="T1" fmla="*/ 202 h 330"/>
                  <a:gd name="T2" fmla="*/ 268 w 324"/>
                  <a:gd name="T3" fmla="*/ 173 h 330"/>
                  <a:gd name="T4" fmla="*/ 268 w 324"/>
                  <a:gd name="T5" fmla="*/ 154 h 330"/>
                  <a:gd name="T6" fmla="*/ 318 w 324"/>
                  <a:gd name="T7" fmla="*/ 122 h 330"/>
                  <a:gd name="T8" fmla="*/ 324 w 324"/>
                  <a:gd name="T9" fmla="*/ 108 h 330"/>
                  <a:gd name="T10" fmla="*/ 293 w 324"/>
                  <a:gd name="T11" fmla="*/ 55 h 330"/>
                  <a:gd name="T12" fmla="*/ 275 w 324"/>
                  <a:gd name="T13" fmla="*/ 42 h 330"/>
                  <a:gd name="T14" fmla="*/ 224 w 324"/>
                  <a:gd name="T15" fmla="*/ 79 h 330"/>
                  <a:gd name="T16" fmla="*/ 213 w 324"/>
                  <a:gd name="T17" fmla="*/ 68 h 330"/>
                  <a:gd name="T18" fmla="*/ 213 w 324"/>
                  <a:gd name="T19" fmla="*/ 9 h 330"/>
                  <a:gd name="T20" fmla="*/ 195 w 324"/>
                  <a:gd name="T21" fmla="*/ 0 h 330"/>
                  <a:gd name="T22" fmla="*/ 134 w 324"/>
                  <a:gd name="T23" fmla="*/ 0 h 330"/>
                  <a:gd name="T24" fmla="*/ 116 w 324"/>
                  <a:gd name="T25" fmla="*/ 9 h 330"/>
                  <a:gd name="T26" fmla="*/ 116 w 324"/>
                  <a:gd name="T27" fmla="*/ 68 h 330"/>
                  <a:gd name="T28" fmla="*/ 104 w 324"/>
                  <a:gd name="T29" fmla="*/ 79 h 330"/>
                  <a:gd name="T30" fmla="*/ 55 w 324"/>
                  <a:gd name="T31" fmla="*/ 42 h 330"/>
                  <a:gd name="T32" fmla="*/ 36 w 324"/>
                  <a:gd name="T33" fmla="*/ 55 h 330"/>
                  <a:gd name="T34" fmla="*/ 0 w 324"/>
                  <a:gd name="T35" fmla="*/ 108 h 330"/>
                  <a:gd name="T36" fmla="*/ 11 w 324"/>
                  <a:gd name="T37" fmla="*/ 122 h 330"/>
                  <a:gd name="T38" fmla="*/ 67 w 324"/>
                  <a:gd name="T39" fmla="*/ 154 h 330"/>
                  <a:gd name="T40" fmla="*/ 67 w 324"/>
                  <a:gd name="T41" fmla="*/ 173 h 330"/>
                  <a:gd name="T42" fmla="*/ 11 w 324"/>
                  <a:gd name="T43" fmla="*/ 202 h 330"/>
                  <a:gd name="T44" fmla="*/ 0 w 324"/>
                  <a:gd name="T45" fmla="*/ 221 h 330"/>
                  <a:gd name="T46" fmla="*/ 36 w 324"/>
                  <a:gd name="T47" fmla="*/ 271 h 330"/>
                  <a:gd name="T48" fmla="*/ 55 w 324"/>
                  <a:gd name="T49" fmla="*/ 277 h 330"/>
                  <a:gd name="T50" fmla="*/ 104 w 324"/>
                  <a:gd name="T51" fmla="*/ 250 h 330"/>
                  <a:gd name="T52" fmla="*/ 116 w 324"/>
                  <a:gd name="T53" fmla="*/ 253 h 330"/>
                  <a:gd name="T54" fmla="*/ 116 w 324"/>
                  <a:gd name="T55" fmla="*/ 315 h 330"/>
                  <a:gd name="T56" fmla="*/ 134 w 324"/>
                  <a:gd name="T57" fmla="*/ 330 h 330"/>
                  <a:gd name="T58" fmla="*/ 195 w 324"/>
                  <a:gd name="T59" fmla="*/ 330 h 330"/>
                  <a:gd name="T60" fmla="*/ 213 w 324"/>
                  <a:gd name="T61" fmla="*/ 315 h 330"/>
                  <a:gd name="T62" fmla="*/ 213 w 324"/>
                  <a:gd name="T63" fmla="*/ 253 h 330"/>
                  <a:gd name="T64" fmla="*/ 224 w 324"/>
                  <a:gd name="T65" fmla="*/ 250 h 330"/>
                  <a:gd name="T66" fmla="*/ 275 w 324"/>
                  <a:gd name="T67" fmla="*/ 277 h 330"/>
                  <a:gd name="T68" fmla="*/ 293 w 324"/>
                  <a:gd name="T69" fmla="*/ 271 h 330"/>
                  <a:gd name="T70" fmla="*/ 324 w 324"/>
                  <a:gd name="T71" fmla="*/ 221 h 330"/>
                  <a:gd name="T72" fmla="*/ 318 w 324"/>
                  <a:gd name="T73" fmla="*/ 202 h 330"/>
                  <a:gd name="T74" fmla="*/ 235 w 324"/>
                  <a:gd name="T75" fmla="*/ 186 h 330"/>
                  <a:gd name="T76" fmla="*/ 178 w 324"/>
                  <a:gd name="T77" fmla="*/ 186 h 330"/>
                  <a:gd name="T78" fmla="*/ 178 w 324"/>
                  <a:gd name="T79" fmla="*/ 248 h 330"/>
                  <a:gd name="T80" fmla="*/ 149 w 324"/>
                  <a:gd name="T81" fmla="*/ 248 h 330"/>
                  <a:gd name="T82" fmla="*/ 149 w 324"/>
                  <a:gd name="T83" fmla="*/ 186 h 330"/>
                  <a:gd name="T84" fmla="*/ 95 w 324"/>
                  <a:gd name="T85" fmla="*/ 186 h 330"/>
                  <a:gd name="T86" fmla="*/ 95 w 324"/>
                  <a:gd name="T87" fmla="*/ 154 h 330"/>
                  <a:gd name="T88" fmla="*/ 149 w 324"/>
                  <a:gd name="T89" fmla="*/ 154 h 330"/>
                  <a:gd name="T90" fmla="*/ 149 w 324"/>
                  <a:gd name="T91" fmla="*/ 98 h 330"/>
                  <a:gd name="T92" fmla="*/ 178 w 324"/>
                  <a:gd name="T93" fmla="*/ 98 h 330"/>
                  <a:gd name="T94" fmla="*/ 178 w 324"/>
                  <a:gd name="T95" fmla="*/ 154 h 330"/>
                  <a:gd name="T96" fmla="*/ 235 w 324"/>
                  <a:gd name="T97" fmla="*/ 154 h 330"/>
                  <a:gd name="T98" fmla="*/ 235 w 324"/>
                  <a:gd name="T99" fmla="*/ 18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4" h="330">
                    <a:moveTo>
                      <a:pt x="318" y="202"/>
                    </a:moveTo>
                    <a:cubicBezTo>
                      <a:pt x="268" y="173"/>
                      <a:pt x="268" y="173"/>
                      <a:pt x="268" y="173"/>
                    </a:cubicBezTo>
                    <a:cubicBezTo>
                      <a:pt x="260" y="164"/>
                      <a:pt x="260" y="154"/>
                      <a:pt x="268" y="154"/>
                    </a:cubicBezTo>
                    <a:cubicBezTo>
                      <a:pt x="318" y="122"/>
                      <a:pt x="318" y="122"/>
                      <a:pt x="318" y="122"/>
                    </a:cubicBezTo>
                    <a:cubicBezTo>
                      <a:pt x="324" y="122"/>
                      <a:pt x="324" y="115"/>
                      <a:pt x="324" y="108"/>
                    </a:cubicBezTo>
                    <a:cubicBezTo>
                      <a:pt x="293" y="55"/>
                      <a:pt x="293" y="55"/>
                      <a:pt x="293" y="55"/>
                    </a:cubicBezTo>
                    <a:cubicBezTo>
                      <a:pt x="293" y="42"/>
                      <a:pt x="280" y="39"/>
                      <a:pt x="275" y="42"/>
                    </a:cubicBezTo>
                    <a:cubicBezTo>
                      <a:pt x="224" y="79"/>
                      <a:pt x="224" y="79"/>
                      <a:pt x="224" y="79"/>
                    </a:cubicBezTo>
                    <a:cubicBezTo>
                      <a:pt x="215" y="80"/>
                      <a:pt x="213" y="79"/>
                      <a:pt x="213" y="68"/>
                    </a:cubicBezTo>
                    <a:cubicBezTo>
                      <a:pt x="213" y="9"/>
                      <a:pt x="213" y="9"/>
                      <a:pt x="213" y="9"/>
                    </a:cubicBezTo>
                    <a:cubicBezTo>
                      <a:pt x="213" y="2"/>
                      <a:pt x="204" y="0"/>
                      <a:pt x="195" y="0"/>
                    </a:cubicBezTo>
                    <a:cubicBezTo>
                      <a:pt x="134" y="0"/>
                      <a:pt x="134" y="0"/>
                      <a:pt x="134" y="0"/>
                    </a:cubicBezTo>
                    <a:cubicBezTo>
                      <a:pt x="124" y="0"/>
                      <a:pt x="116" y="2"/>
                      <a:pt x="116" y="9"/>
                    </a:cubicBezTo>
                    <a:cubicBezTo>
                      <a:pt x="116" y="68"/>
                      <a:pt x="116" y="68"/>
                      <a:pt x="116" y="68"/>
                    </a:cubicBezTo>
                    <a:cubicBezTo>
                      <a:pt x="116" y="79"/>
                      <a:pt x="116" y="80"/>
                      <a:pt x="104" y="79"/>
                    </a:cubicBezTo>
                    <a:cubicBezTo>
                      <a:pt x="55" y="42"/>
                      <a:pt x="55" y="42"/>
                      <a:pt x="55" y="42"/>
                    </a:cubicBezTo>
                    <a:cubicBezTo>
                      <a:pt x="43" y="39"/>
                      <a:pt x="40" y="42"/>
                      <a:pt x="36" y="55"/>
                    </a:cubicBezTo>
                    <a:cubicBezTo>
                      <a:pt x="0" y="108"/>
                      <a:pt x="0" y="108"/>
                      <a:pt x="0" y="108"/>
                    </a:cubicBezTo>
                    <a:cubicBezTo>
                      <a:pt x="0" y="115"/>
                      <a:pt x="0" y="122"/>
                      <a:pt x="11" y="122"/>
                    </a:cubicBezTo>
                    <a:cubicBezTo>
                      <a:pt x="67" y="154"/>
                      <a:pt x="67" y="154"/>
                      <a:pt x="67" y="154"/>
                    </a:cubicBezTo>
                    <a:cubicBezTo>
                      <a:pt x="67" y="154"/>
                      <a:pt x="67" y="164"/>
                      <a:pt x="67" y="173"/>
                    </a:cubicBezTo>
                    <a:cubicBezTo>
                      <a:pt x="11" y="202"/>
                      <a:pt x="11" y="202"/>
                      <a:pt x="11" y="202"/>
                    </a:cubicBezTo>
                    <a:cubicBezTo>
                      <a:pt x="0" y="204"/>
                      <a:pt x="0" y="215"/>
                      <a:pt x="0" y="221"/>
                    </a:cubicBezTo>
                    <a:cubicBezTo>
                      <a:pt x="36" y="271"/>
                      <a:pt x="36" y="271"/>
                      <a:pt x="36" y="271"/>
                    </a:cubicBezTo>
                    <a:cubicBezTo>
                      <a:pt x="40" y="281"/>
                      <a:pt x="43" y="281"/>
                      <a:pt x="55" y="277"/>
                    </a:cubicBezTo>
                    <a:cubicBezTo>
                      <a:pt x="104" y="250"/>
                      <a:pt x="104" y="250"/>
                      <a:pt x="104" y="250"/>
                    </a:cubicBezTo>
                    <a:cubicBezTo>
                      <a:pt x="116" y="248"/>
                      <a:pt x="116" y="248"/>
                      <a:pt x="116" y="253"/>
                    </a:cubicBezTo>
                    <a:cubicBezTo>
                      <a:pt x="116" y="315"/>
                      <a:pt x="116" y="315"/>
                      <a:pt x="116" y="315"/>
                    </a:cubicBezTo>
                    <a:cubicBezTo>
                      <a:pt x="116" y="321"/>
                      <a:pt x="124" y="330"/>
                      <a:pt x="134" y="330"/>
                    </a:cubicBezTo>
                    <a:cubicBezTo>
                      <a:pt x="195" y="330"/>
                      <a:pt x="195" y="330"/>
                      <a:pt x="195" y="330"/>
                    </a:cubicBezTo>
                    <a:cubicBezTo>
                      <a:pt x="204" y="330"/>
                      <a:pt x="213" y="321"/>
                      <a:pt x="213" y="315"/>
                    </a:cubicBezTo>
                    <a:cubicBezTo>
                      <a:pt x="213" y="253"/>
                      <a:pt x="213" y="253"/>
                      <a:pt x="213" y="253"/>
                    </a:cubicBezTo>
                    <a:cubicBezTo>
                      <a:pt x="213" y="248"/>
                      <a:pt x="215" y="248"/>
                      <a:pt x="224" y="250"/>
                    </a:cubicBezTo>
                    <a:cubicBezTo>
                      <a:pt x="275" y="277"/>
                      <a:pt x="275" y="277"/>
                      <a:pt x="275" y="277"/>
                    </a:cubicBezTo>
                    <a:cubicBezTo>
                      <a:pt x="280" y="281"/>
                      <a:pt x="293" y="281"/>
                      <a:pt x="293" y="271"/>
                    </a:cubicBezTo>
                    <a:cubicBezTo>
                      <a:pt x="324" y="221"/>
                      <a:pt x="324" y="221"/>
                      <a:pt x="324" y="221"/>
                    </a:cubicBezTo>
                    <a:cubicBezTo>
                      <a:pt x="324" y="215"/>
                      <a:pt x="324" y="204"/>
                      <a:pt x="318" y="202"/>
                    </a:cubicBezTo>
                    <a:close/>
                    <a:moveTo>
                      <a:pt x="235" y="186"/>
                    </a:moveTo>
                    <a:cubicBezTo>
                      <a:pt x="178" y="186"/>
                      <a:pt x="178" y="186"/>
                      <a:pt x="178" y="186"/>
                    </a:cubicBezTo>
                    <a:cubicBezTo>
                      <a:pt x="178" y="248"/>
                      <a:pt x="178" y="248"/>
                      <a:pt x="178" y="248"/>
                    </a:cubicBezTo>
                    <a:cubicBezTo>
                      <a:pt x="149" y="248"/>
                      <a:pt x="149" y="248"/>
                      <a:pt x="149" y="248"/>
                    </a:cubicBezTo>
                    <a:cubicBezTo>
                      <a:pt x="149" y="186"/>
                      <a:pt x="149" y="186"/>
                      <a:pt x="149" y="186"/>
                    </a:cubicBezTo>
                    <a:cubicBezTo>
                      <a:pt x="95" y="186"/>
                      <a:pt x="95" y="186"/>
                      <a:pt x="95" y="186"/>
                    </a:cubicBezTo>
                    <a:cubicBezTo>
                      <a:pt x="95" y="154"/>
                      <a:pt x="95" y="154"/>
                      <a:pt x="95" y="154"/>
                    </a:cubicBezTo>
                    <a:cubicBezTo>
                      <a:pt x="149" y="154"/>
                      <a:pt x="149" y="154"/>
                      <a:pt x="149" y="154"/>
                    </a:cubicBezTo>
                    <a:cubicBezTo>
                      <a:pt x="149" y="98"/>
                      <a:pt x="149" y="98"/>
                      <a:pt x="149" y="98"/>
                    </a:cubicBezTo>
                    <a:cubicBezTo>
                      <a:pt x="178" y="98"/>
                      <a:pt x="178" y="98"/>
                      <a:pt x="178" y="98"/>
                    </a:cubicBezTo>
                    <a:cubicBezTo>
                      <a:pt x="178" y="154"/>
                      <a:pt x="178" y="154"/>
                      <a:pt x="178" y="154"/>
                    </a:cubicBezTo>
                    <a:cubicBezTo>
                      <a:pt x="235" y="154"/>
                      <a:pt x="235" y="154"/>
                      <a:pt x="235" y="154"/>
                    </a:cubicBezTo>
                    <a:lnTo>
                      <a:pt x="235"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40">
              <a:extLst>
                <a:ext uri="{FF2B5EF4-FFF2-40B4-BE49-F238E27FC236}">
                  <a16:creationId xmlns:a16="http://schemas.microsoft.com/office/drawing/2014/main" xmlns="" id="{93CF5CF4-23C6-4BCB-8B27-1076C794B380}"/>
                </a:ext>
              </a:extLst>
            </p:cNvPr>
            <p:cNvGrpSpPr>
              <a:grpSpLocks noChangeAspect="1"/>
            </p:cNvGrpSpPr>
            <p:nvPr/>
          </p:nvGrpSpPr>
          <p:grpSpPr bwMode="auto">
            <a:xfrm>
              <a:off x="2761761" y="1667399"/>
              <a:ext cx="529588" cy="490910"/>
              <a:chOff x="2066" y="1555"/>
              <a:chExt cx="356" cy="330"/>
            </a:xfrm>
            <a:solidFill>
              <a:srgbClr val="3CDEFE"/>
            </a:solidFill>
          </p:grpSpPr>
          <p:sp>
            <p:nvSpPr>
              <p:cNvPr id="79" name="Freeform 44">
                <a:extLst>
                  <a:ext uri="{FF2B5EF4-FFF2-40B4-BE49-F238E27FC236}">
                    <a16:creationId xmlns:a16="http://schemas.microsoft.com/office/drawing/2014/main" xmlns="" id="{C734EDD9-5906-47BF-B6D1-FE82BA4B07F0}"/>
                  </a:ext>
                </a:extLst>
              </p:cNvPr>
              <p:cNvSpPr>
                <a:spLocks noEditPoints="1"/>
              </p:cNvSpPr>
              <p:nvPr/>
            </p:nvSpPr>
            <p:spPr bwMode="auto">
              <a:xfrm>
                <a:off x="2134" y="1555"/>
                <a:ext cx="227" cy="330"/>
              </a:xfrm>
              <a:custGeom>
                <a:avLst/>
                <a:gdLst>
                  <a:gd name="T0" fmla="*/ 88 w 94"/>
                  <a:gd name="T1" fmla="*/ 17 h 136"/>
                  <a:gd name="T2" fmla="*/ 72 w 94"/>
                  <a:gd name="T3" fmla="*/ 0 h 136"/>
                  <a:gd name="T4" fmla="*/ 19 w 94"/>
                  <a:gd name="T5" fmla="*/ 0 h 136"/>
                  <a:gd name="T6" fmla="*/ 5 w 94"/>
                  <a:gd name="T7" fmla="*/ 17 h 136"/>
                  <a:gd name="T8" fmla="*/ 5 w 94"/>
                  <a:gd name="T9" fmla="*/ 30 h 136"/>
                  <a:gd name="T10" fmla="*/ 0 w 94"/>
                  <a:gd name="T11" fmla="*/ 30 h 136"/>
                  <a:gd name="T12" fmla="*/ 0 w 94"/>
                  <a:gd name="T13" fmla="*/ 136 h 136"/>
                  <a:gd name="T14" fmla="*/ 94 w 94"/>
                  <a:gd name="T15" fmla="*/ 136 h 136"/>
                  <a:gd name="T16" fmla="*/ 94 w 94"/>
                  <a:gd name="T17" fmla="*/ 30 h 136"/>
                  <a:gd name="T18" fmla="*/ 88 w 94"/>
                  <a:gd name="T19" fmla="*/ 30 h 136"/>
                  <a:gd name="T20" fmla="*/ 88 w 94"/>
                  <a:gd name="T21" fmla="*/ 17 h 136"/>
                  <a:gd name="T22" fmla="*/ 76 w 94"/>
                  <a:gd name="T23" fmla="*/ 91 h 136"/>
                  <a:gd name="T24" fmla="*/ 53 w 94"/>
                  <a:gd name="T25" fmla="*/ 91 h 136"/>
                  <a:gd name="T26" fmla="*/ 53 w 94"/>
                  <a:gd name="T27" fmla="*/ 108 h 136"/>
                  <a:gd name="T28" fmla="*/ 43 w 94"/>
                  <a:gd name="T29" fmla="*/ 108 h 136"/>
                  <a:gd name="T30" fmla="*/ 43 w 94"/>
                  <a:gd name="T31" fmla="*/ 91 h 136"/>
                  <a:gd name="T32" fmla="*/ 19 w 94"/>
                  <a:gd name="T33" fmla="*/ 91 h 136"/>
                  <a:gd name="T34" fmla="*/ 19 w 94"/>
                  <a:gd name="T35" fmla="*/ 76 h 136"/>
                  <a:gd name="T36" fmla="*/ 43 w 94"/>
                  <a:gd name="T37" fmla="*/ 76 h 136"/>
                  <a:gd name="T38" fmla="*/ 43 w 94"/>
                  <a:gd name="T39" fmla="*/ 53 h 136"/>
                  <a:gd name="T40" fmla="*/ 53 w 94"/>
                  <a:gd name="T41" fmla="*/ 53 h 136"/>
                  <a:gd name="T42" fmla="*/ 53 w 94"/>
                  <a:gd name="T43" fmla="*/ 76 h 136"/>
                  <a:gd name="T44" fmla="*/ 76 w 94"/>
                  <a:gd name="T45" fmla="*/ 76 h 136"/>
                  <a:gd name="T46" fmla="*/ 76 w 94"/>
                  <a:gd name="T47" fmla="*/ 91 h 136"/>
                  <a:gd name="T48" fmla="*/ 19 w 94"/>
                  <a:gd name="T49" fmla="*/ 30 h 136"/>
                  <a:gd name="T50" fmla="*/ 19 w 94"/>
                  <a:gd name="T51" fmla="*/ 17 h 136"/>
                  <a:gd name="T52" fmla="*/ 19 w 94"/>
                  <a:gd name="T53" fmla="*/ 12 h 136"/>
                  <a:gd name="T54" fmla="*/ 72 w 94"/>
                  <a:gd name="T55" fmla="*/ 12 h 136"/>
                  <a:gd name="T56" fmla="*/ 76 w 94"/>
                  <a:gd name="T57" fmla="*/ 17 h 136"/>
                  <a:gd name="T58" fmla="*/ 76 w 94"/>
                  <a:gd name="T59" fmla="*/ 30 h 136"/>
                  <a:gd name="T60" fmla="*/ 19 w 94"/>
                  <a:gd name="T61" fmla="*/ 3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136">
                    <a:moveTo>
                      <a:pt x="88" y="17"/>
                    </a:moveTo>
                    <a:cubicBezTo>
                      <a:pt x="88" y="10"/>
                      <a:pt x="80" y="0"/>
                      <a:pt x="72" y="0"/>
                    </a:cubicBezTo>
                    <a:cubicBezTo>
                      <a:pt x="19" y="0"/>
                      <a:pt x="19" y="0"/>
                      <a:pt x="19" y="0"/>
                    </a:cubicBezTo>
                    <a:cubicBezTo>
                      <a:pt x="11" y="0"/>
                      <a:pt x="5" y="10"/>
                      <a:pt x="5" y="17"/>
                    </a:cubicBezTo>
                    <a:cubicBezTo>
                      <a:pt x="5" y="30"/>
                      <a:pt x="5" y="30"/>
                      <a:pt x="5" y="30"/>
                    </a:cubicBezTo>
                    <a:cubicBezTo>
                      <a:pt x="0" y="30"/>
                      <a:pt x="0" y="30"/>
                      <a:pt x="0" y="30"/>
                    </a:cubicBezTo>
                    <a:cubicBezTo>
                      <a:pt x="0" y="136"/>
                      <a:pt x="0" y="136"/>
                      <a:pt x="0" y="136"/>
                    </a:cubicBezTo>
                    <a:cubicBezTo>
                      <a:pt x="94" y="136"/>
                      <a:pt x="94" y="136"/>
                      <a:pt x="94" y="136"/>
                    </a:cubicBezTo>
                    <a:cubicBezTo>
                      <a:pt x="94" y="30"/>
                      <a:pt x="94" y="30"/>
                      <a:pt x="94" y="30"/>
                    </a:cubicBezTo>
                    <a:cubicBezTo>
                      <a:pt x="88" y="30"/>
                      <a:pt x="88" y="30"/>
                      <a:pt x="88" y="30"/>
                    </a:cubicBezTo>
                    <a:lnTo>
                      <a:pt x="88" y="17"/>
                    </a:lnTo>
                    <a:close/>
                    <a:moveTo>
                      <a:pt x="76" y="91"/>
                    </a:moveTo>
                    <a:cubicBezTo>
                      <a:pt x="53" y="91"/>
                      <a:pt x="53" y="91"/>
                      <a:pt x="53" y="91"/>
                    </a:cubicBezTo>
                    <a:cubicBezTo>
                      <a:pt x="53" y="108"/>
                      <a:pt x="53" y="108"/>
                      <a:pt x="53" y="108"/>
                    </a:cubicBezTo>
                    <a:cubicBezTo>
                      <a:pt x="43" y="108"/>
                      <a:pt x="43" y="108"/>
                      <a:pt x="43" y="108"/>
                    </a:cubicBezTo>
                    <a:cubicBezTo>
                      <a:pt x="43" y="91"/>
                      <a:pt x="43" y="91"/>
                      <a:pt x="43" y="91"/>
                    </a:cubicBezTo>
                    <a:cubicBezTo>
                      <a:pt x="19" y="91"/>
                      <a:pt x="19" y="91"/>
                      <a:pt x="19" y="91"/>
                    </a:cubicBezTo>
                    <a:cubicBezTo>
                      <a:pt x="19" y="76"/>
                      <a:pt x="19" y="76"/>
                      <a:pt x="19" y="76"/>
                    </a:cubicBezTo>
                    <a:cubicBezTo>
                      <a:pt x="43" y="76"/>
                      <a:pt x="43" y="76"/>
                      <a:pt x="43" y="76"/>
                    </a:cubicBezTo>
                    <a:cubicBezTo>
                      <a:pt x="43" y="53"/>
                      <a:pt x="43" y="53"/>
                      <a:pt x="43" y="53"/>
                    </a:cubicBezTo>
                    <a:cubicBezTo>
                      <a:pt x="53" y="53"/>
                      <a:pt x="53" y="53"/>
                      <a:pt x="53" y="53"/>
                    </a:cubicBezTo>
                    <a:cubicBezTo>
                      <a:pt x="53" y="76"/>
                      <a:pt x="53" y="76"/>
                      <a:pt x="53" y="76"/>
                    </a:cubicBezTo>
                    <a:cubicBezTo>
                      <a:pt x="76" y="76"/>
                      <a:pt x="76" y="76"/>
                      <a:pt x="76" y="76"/>
                    </a:cubicBezTo>
                    <a:lnTo>
                      <a:pt x="76" y="91"/>
                    </a:lnTo>
                    <a:close/>
                    <a:moveTo>
                      <a:pt x="19" y="30"/>
                    </a:moveTo>
                    <a:cubicBezTo>
                      <a:pt x="19" y="17"/>
                      <a:pt x="19" y="17"/>
                      <a:pt x="19" y="17"/>
                    </a:cubicBezTo>
                    <a:cubicBezTo>
                      <a:pt x="19" y="12"/>
                      <a:pt x="19" y="12"/>
                      <a:pt x="19" y="12"/>
                    </a:cubicBezTo>
                    <a:cubicBezTo>
                      <a:pt x="72" y="12"/>
                      <a:pt x="72" y="12"/>
                      <a:pt x="72" y="12"/>
                    </a:cubicBezTo>
                    <a:cubicBezTo>
                      <a:pt x="74" y="12"/>
                      <a:pt x="76" y="17"/>
                      <a:pt x="76" y="17"/>
                    </a:cubicBezTo>
                    <a:cubicBezTo>
                      <a:pt x="76" y="30"/>
                      <a:pt x="76" y="30"/>
                      <a:pt x="76" y="30"/>
                    </a:cubicBezTo>
                    <a:lnTo>
                      <a:pt x="19"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5">
                <a:extLst>
                  <a:ext uri="{FF2B5EF4-FFF2-40B4-BE49-F238E27FC236}">
                    <a16:creationId xmlns:a16="http://schemas.microsoft.com/office/drawing/2014/main" xmlns="" id="{F2762F47-07F3-46DC-A666-0AD9B9DD8D3E}"/>
                  </a:ext>
                </a:extLst>
              </p:cNvPr>
              <p:cNvSpPr>
                <a:spLocks/>
              </p:cNvSpPr>
              <p:nvPr/>
            </p:nvSpPr>
            <p:spPr bwMode="auto">
              <a:xfrm>
                <a:off x="2386" y="1628"/>
                <a:ext cx="36" cy="257"/>
              </a:xfrm>
              <a:custGeom>
                <a:avLst/>
                <a:gdLst>
                  <a:gd name="T0" fmla="*/ 0 w 15"/>
                  <a:gd name="T1" fmla="*/ 0 h 106"/>
                  <a:gd name="T2" fmla="*/ 0 w 15"/>
                  <a:gd name="T3" fmla="*/ 0 h 106"/>
                  <a:gd name="T4" fmla="*/ 0 w 15"/>
                  <a:gd name="T5" fmla="*/ 106 h 106"/>
                  <a:gd name="T6" fmla="*/ 0 w 15"/>
                  <a:gd name="T7" fmla="*/ 106 h 106"/>
                  <a:gd name="T8" fmla="*/ 15 w 15"/>
                  <a:gd name="T9" fmla="*/ 86 h 106"/>
                  <a:gd name="T10" fmla="*/ 15 w 15"/>
                  <a:gd name="T11" fmla="*/ 21 h 106"/>
                  <a:gd name="T12" fmla="*/ 0 w 15"/>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5" h="106">
                    <a:moveTo>
                      <a:pt x="0" y="0"/>
                    </a:moveTo>
                    <a:cubicBezTo>
                      <a:pt x="0" y="0"/>
                      <a:pt x="0" y="0"/>
                      <a:pt x="0" y="0"/>
                    </a:cubicBezTo>
                    <a:cubicBezTo>
                      <a:pt x="0" y="106"/>
                      <a:pt x="0" y="106"/>
                      <a:pt x="0" y="106"/>
                    </a:cubicBezTo>
                    <a:cubicBezTo>
                      <a:pt x="0" y="106"/>
                      <a:pt x="0" y="106"/>
                      <a:pt x="0" y="106"/>
                    </a:cubicBezTo>
                    <a:cubicBezTo>
                      <a:pt x="13" y="106"/>
                      <a:pt x="15" y="98"/>
                      <a:pt x="15" y="86"/>
                    </a:cubicBezTo>
                    <a:cubicBezTo>
                      <a:pt x="15" y="21"/>
                      <a:pt x="15" y="21"/>
                      <a:pt x="15" y="21"/>
                    </a:cubicBezTo>
                    <a:cubicBezTo>
                      <a:pt x="15" y="11"/>
                      <a:pt x="13"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46">
                <a:extLst>
                  <a:ext uri="{FF2B5EF4-FFF2-40B4-BE49-F238E27FC236}">
                    <a16:creationId xmlns:a16="http://schemas.microsoft.com/office/drawing/2014/main" xmlns="" id="{10518A67-F6F1-4E96-B78F-BBBEC8ECC6F5}"/>
                  </a:ext>
                </a:extLst>
              </p:cNvPr>
              <p:cNvSpPr>
                <a:spLocks/>
              </p:cNvSpPr>
              <p:nvPr/>
            </p:nvSpPr>
            <p:spPr bwMode="auto">
              <a:xfrm>
                <a:off x="2066" y="1628"/>
                <a:ext cx="46" cy="257"/>
              </a:xfrm>
              <a:custGeom>
                <a:avLst/>
                <a:gdLst>
                  <a:gd name="T0" fmla="*/ 0 w 19"/>
                  <a:gd name="T1" fmla="*/ 21 h 106"/>
                  <a:gd name="T2" fmla="*/ 0 w 19"/>
                  <a:gd name="T3" fmla="*/ 86 h 106"/>
                  <a:gd name="T4" fmla="*/ 19 w 19"/>
                  <a:gd name="T5" fmla="*/ 106 h 106"/>
                  <a:gd name="T6" fmla="*/ 19 w 19"/>
                  <a:gd name="T7" fmla="*/ 106 h 106"/>
                  <a:gd name="T8" fmla="*/ 19 w 19"/>
                  <a:gd name="T9" fmla="*/ 0 h 106"/>
                  <a:gd name="T10" fmla="*/ 19 w 19"/>
                  <a:gd name="T11" fmla="*/ 0 h 106"/>
                  <a:gd name="T12" fmla="*/ 0 w 19"/>
                  <a:gd name="T13" fmla="*/ 21 h 106"/>
                </a:gdLst>
                <a:ahLst/>
                <a:cxnLst>
                  <a:cxn ang="0">
                    <a:pos x="T0" y="T1"/>
                  </a:cxn>
                  <a:cxn ang="0">
                    <a:pos x="T2" y="T3"/>
                  </a:cxn>
                  <a:cxn ang="0">
                    <a:pos x="T4" y="T5"/>
                  </a:cxn>
                  <a:cxn ang="0">
                    <a:pos x="T6" y="T7"/>
                  </a:cxn>
                  <a:cxn ang="0">
                    <a:pos x="T8" y="T9"/>
                  </a:cxn>
                  <a:cxn ang="0">
                    <a:pos x="T10" y="T11"/>
                  </a:cxn>
                  <a:cxn ang="0">
                    <a:pos x="T12" y="T13"/>
                  </a:cxn>
                </a:cxnLst>
                <a:rect l="0" t="0" r="r" b="b"/>
                <a:pathLst>
                  <a:path w="19" h="106">
                    <a:moveTo>
                      <a:pt x="0" y="21"/>
                    </a:moveTo>
                    <a:cubicBezTo>
                      <a:pt x="0" y="86"/>
                      <a:pt x="0" y="86"/>
                      <a:pt x="0" y="86"/>
                    </a:cubicBezTo>
                    <a:cubicBezTo>
                      <a:pt x="0" y="98"/>
                      <a:pt x="8" y="106"/>
                      <a:pt x="19" y="106"/>
                    </a:cubicBezTo>
                    <a:cubicBezTo>
                      <a:pt x="19" y="106"/>
                      <a:pt x="19" y="106"/>
                      <a:pt x="19" y="106"/>
                    </a:cubicBezTo>
                    <a:cubicBezTo>
                      <a:pt x="19" y="0"/>
                      <a:pt x="19" y="0"/>
                      <a:pt x="19" y="0"/>
                    </a:cubicBezTo>
                    <a:cubicBezTo>
                      <a:pt x="19" y="0"/>
                      <a:pt x="19" y="0"/>
                      <a:pt x="19" y="0"/>
                    </a:cubicBezTo>
                    <a:cubicBezTo>
                      <a:pt x="8" y="0"/>
                      <a:pt x="0" y="1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3" name="Freeform 54">
              <a:extLst>
                <a:ext uri="{FF2B5EF4-FFF2-40B4-BE49-F238E27FC236}">
                  <a16:creationId xmlns:a16="http://schemas.microsoft.com/office/drawing/2014/main" xmlns="" id="{8FA31D65-700E-4D7E-B88F-6CAA0A934EB2}"/>
                </a:ext>
              </a:extLst>
            </p:cNvPr>
            <p:cNvSpPr>
              <a:spLocks noEditPoints="1"/>
            </p:cNvSpPr>
            <p:nvPr/>
          </p:nvSpPr>
          <p:spPr bwMode="auto">
            <a:xfrm>
              <a:off x="3786721" y="965250"/>
              <a:ext cx="657523" cy="586117"/>
            </a:xfrm>
            <a:custGeom>
              <a:avLst/>
              <a:gdLst>
                <a:gd name="T0" fmla="*/ 117 w 145"/>
                <a:gd name="T1" fmla="*/ 13 h 129"/>
                <a:gd name="T2" fmla="*/ 72 w 145"/>
                <a:gd name="T3" fmla="*/ 0 h 129"/>
                <a:gd name="T4" fmla="*/ 19 w 145"/>
                <a:gd name="T5" fmla="*/ 17 h 129"/>
                <a:gd name="T6" fmla="*/ 37 w 145"/>
                <a:gd name="T7" fmla="*/ 72 h 129"/>
                <a:gd name="T8" fmla="*/ 53 w 145"/>
                <a:gd name="T9" fmla="*/ 88 h 129"/>
                <a:gd name="T10" fmla="*/ 76 w 145"/>
                <a:gd name="T11" fmla="*/ 126 h 129"/>
                <a:gd name="T12" fmla="*/ 83 w 145"/>
                <a:gd name="T13" fmla="*/ 99 h 129"/>
                <a:gd name="T14" fmla="*/ 99 w 145"/>
                <a:gd name="T15" fmla="*/ 79 h 129"/>
                <a:gd name="T16" fmla="*/ 142 w 145"/>
                <a:gd name="T17" fmla="*/ 59 h 129"/>
                <a:gd name="T18" fmla="*/ 83 w 145"/>
                <a:gd name="T19" fmla="*/ 13 h 129"/>
                <a:gd name="T20" fmla="*/ 105 w 145"/>
                <a:gd name="T21" fmla="*/ 21 h 129"/>
                <a:gd name="T22" fmla="*/ 119 w 145"/>
                <a:gd name="T23" fmla="*/ 31 h 129"/>
                <a:gd name="T24" fmla="*/ 132 w 145"/>
                <a:gd name="T25" fmla="*/ 55 h 129"/>
                <a:gd name="T26" fmla="*/ 119 w 145"/>
                <a:gd name="T27" fmla="*/ 61 h 129"/>
                <a:gd name="T28" fmla="*/ 119 w 145"/>
                <a:gd name="T29" fmla="*/ 45 h 129"/>
                <a:gd name="T30" fmla="*/ 99 w 145"/>
                <a:gd name="T31" fmla="*/ 21 h 129"/>
                <a:gd name="T32" fmla="*/ 83 w 145"/>
                <a:gd name="T33" fmla="*/ 14 h 129"/>
                <a:gd name="T34" fmla="*/ 68 w 145"/>
                <a:gd name="T35" fmla="*/ 13 h 129"/>
                <a:gd name="T36" fmla="*/ 68 w 145"/>
                <a:gd name="T37" fmla="*/ 13 h 129"/>
                <a:gd name="T38" fmla="*/ 45 w 145"/>
                <a:gd name="T39" fmla="*/ 10 h 129"/>
                <a:gd name="T40" fmla="*/ 45 w 145"/>
                <a:gd name="T41" fmla="*/ 13 h 129"/>
                <a:gd name="T42" fmla="*/ 83 w 145"/>
                <a:gd name="T43" fmla="*/ 126 h 129"/>
                <a:gd name="T44" fmla="*/ 76 w 145"/>
                <a:gd name="T45" fmla="*/ 108 h 129"/>
                <a:gd name="T46" fmla="*/ 61 w 145"/>
                <a:gd name="T47" fmla="*/ 88 h 129"/>
                <a:gd name="T48" fmla="*/ 55 w 145"/>
                <a:gd name="T49" fmla="*/ 82 h 129"/>
                <a:gd name="T50" fmla="*/ 41 w 145"/>
                <a:gd name="T51" fmla="*/ 66 h 129"/>
                <a:gd name="T52" fmla="*/ 30 w 145"/>
                <a:gd name="T53" fmla="*/ 66 h 129"/>
                <a:gd name="T54" fmla="*/ 11 w 145"/>
                <a:gd name="T55" fmla="*/ 41 h 129"/>
                <a:gd name="T56" fmla="*/ 30 w 145"/>
                <a:gd name="T57" fmla="*/ 21 h 129"/>
                <a:gd name="T58" fmla="*/ 32 w 145"/>
                <a:gd name="T59" fmla="*/ 17 h 129"/>
                <a:gd name="T60" fmla="*/ 15 w 145"/>
                <a:gd name="T61" fmla="*/ 39 h 129"/>
                <a:gd name="T62" fmla="*/ 32 w 145"/>
                <a:gd name="T63" fmla="*/ 64 h 129"/>
                <a:gd name="T64" fmla="*/ 45 w 145"/>
                <a:gd name="T65" fmla="*/ 66 h 129"/>
                <a:gd name="T66" fmla="*/ 61 w 145"/>
                <a:gd name="T67" fmla="*/ 82 h 129"/>
                <a:gd name="T68" fmla="*/ 65 w 145"/>
                <a:gd name="T69" fmla="*/ 88 h 129"/>
                <a:gd name="T70" fmla="*/ 83 w 145"/>
                <a:gd name="T71" fmla="*/ 107 h 129"/>
                <a:gd name="T72" fmla="*/ 30 w 145"/>
                <a:gd name="T73" fmla="*/ 59 h 129"/>
                <a:gd name="T74" fmla="*/ 32 w 145"/>
                <a:gd name="T75" fmla="*/ 59 h 129"/>
                <a:gd name="T76" fmla="*/ 105 w 145"/>
                <a:gd name="T77" fmla="*/ 71 h 129"/>
                <a:gd name="T78" fmla="*/ 105 w 145"/>
                <a:gd name="T79" fmla="*/ 64 h 129"/>
                <a:gd name="T80" fmla="*/ 73 w 145"/>
                <a:gd name="T81" fmla="*/ 74 h 129"/>
                <a:gd name="T82" fmla="*/ 68 w 145"/>
                <a:gd name="T83" fmla="*/ 88 h 129"/>
                <a:gd name="T84" fmla="*/ 67 w 145"/>
                <a:gd name="T85" fmla="*/ 81 h 129"/>
                <a:gd name="T86" fmla="*/ 76 w 145"/>
                <a:gd name="T87" fmla="*/ 67 h 129"/>
                <a:gd name="T88" fmla="*/ 113 w 145"/>
                <a:gd name="T89" fmla="*/ 61 h 129"/>
                <a:gd name="T90" fmla="*/ 113 w 145"/>
                <a:gd name="T91" fmla="*/ 61 h 129"/>
                <a:gd name="T92" fmla="*/ 130 w 145"/>
                <a:gd name="T93" fmla="*/ 67 h 129"/>
                <a:gd name="T94" fmla="*/ 117 w 145"/>
                <a:gd name="T95" fmla="*/ 67 h 129"/>
                <a:gd name="T96" fmla="*/ 135 w 145"/>
                <a:gd name="T97" fmla="*/ 6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129">
                  <a:moveTo>
                    <a:pt x="137" y="41"/>
                  </a:moveTo>
                  <a:cubicBezTo>
                    <a:pt x="137" y="35"/>
                    <a:pt x="137" y="31"/>
                    <a:pt x="128" y="24"/>
                  </a:cubicBezTo>
                  <a:cubicBezTo>
                    <a:pt x="119" y="14"/>
                    <a:pt x="119" y="14"/>
                    <a:pt x="117" y="13"/>
                  </a:cubicBezTo>
                  <a:cubicBezTo>
                    <a:pt x="113" y="8"/>
                    <a:pt x="110" y="8"/>
                    <a:pt x="105" y="6"/>
                  </a:cubicBezTo>
                  <a:cubicBezTo>
                    <a:pt x="98" y="0"/>
                    <a:pt x="91" y="0"/>
                    <a:pt x="86" y="0"/>
                  </a:cubicBezTo>
                  <a:cubicBezTo>
                    <a:pt x="83" y="0"/>
                    <a:pt x="76" y="0"/>
                    <a:pt x="72" y="0"/>
                  </a:cubicBezTo>
                  <a:cubicBezTo>
                    <a:pt x="67" y="0"/>
                    <a:pt x="61" y="0"/>
                    <a:pt x="55" y="0"/>
                  </a:cubicBezTo>
                  <a:cubicBezTo>
                    <a:pt x="48" y="0"/>
                    <a:pt x="41" y="6"/>
                    <a:pt x="37" y="6"/>
                  </a:cubicBezTo>
                  <a:cubicBezTo>
                    <a:pt x="32" y="6"/>
                    <a:pt x="26" y="14"/>
                    <a:pt x="19" y="17"/>
                  </a:cubicBezTo>
                  <a:cubicBezTo>
                    <a:pt x="15" y="21"/>
                    <a:pt x="7" y="31"/>
                    <a:pt x="4" y="39"/>
                  </a:cubicBezTo>
                  <a:cubicBezTo>
                    <a:pt x="0" y="45"/>
                    <a:pt x="2" y="59"/>
                    <a:pt x="11" y="67"/>
                  </a:cubicBezTo>
                  <a:cubicBezTo>
                    <a:pt x="21" y="74"/>
                    <a:pt x="37" y="72"/>
                    <a:pt x="37" y="72"/>
                  </a:cubicBezTo>
                  <a:cubicBezTo>
                    <a:pt x="37" y="72"/>
                    <a:pt x="37" y="74"/>
                    <a:pt x="37" y="79"/>
                  </a:cubicBezTo>
                  <a:cubicBezTo>
                    <a:pt x="41" y="81"/>
                    <a:pt x="45" y="88"/>
                    <a:pt x="53" y="88"/>
                  </a:cubicBezTo>
                  <a:cubicBezTo>
                    <a:pt x="53" y="88"/>
                    <a:pt x="53" y="88"/>
                    <a:pt x="53" y="88"/>
                  </a:cubicBezTo>
                  <a:cubicBezTo>
                    <a:pt x="55" y="92"/>
                    <a:pt x="55" y="95"/>
                    <a:pt x="61" y="100"/>
                  </a:cubicBezTo>
                  <a:cubicBezTo>
                    <a:pt x="67" y="103"/>
                    <a:pt x="68" y="103"/>
                    <a:pt x="72" y="110"/>
                  </a:cubicBezTo>
                  <a:cubicBezTo>
                    <a:pt x="76" y="118"/>
                    <a:pt x="76" y="126"/>
                    <a:pt x="76" y="126"/>
                  </a:cubicBezTo>
                  <a:cubicBezTo>
                    <a:pt x="76" y="129"/>
                    <a:pt x="83" y="129"/>
                    <a:pt x="83" y="129"/>
                  </a:cubicBezTo>
                  <a:cubicBezTo>
                    <a:pt x="89" y="129"/>
                    <a:pt x="91" y="126"/>
                    <a:pt x="91" y="126"/>
                  </a:cubicBezTo>
                  <a:cubicBezTo>
                    <a:pt x="91" y="118"/>
                    <a:pt x="83" y="99"/>
                    <a:pt x="83" y="99"/>
                  </a:cubicBezTo>
                  <a:cubicBezTo>
                    <a:pt x="83" y="82"/>
                    <a:pt x="83" y="82"/>
                    <a:pt x="83" y="82"/>
                  </a:cubicBezTo>
                  <a:cubicBezTo>
                    <a:pt x="86" y="81"/>
                    <a:pt x="86" y="81"/>
                    <a:pt x="86" y="81"/>
                  </a:cubicBezTo>
                  <a:cubicBezTo>
                    <a:pt x="91" y="79"/>
                    <a:pt x="93" y="79"/>
                    <a:pt x="99" y="79"/>
                  </a:cubicBezTo>
                  <a:cubicBezTo>
                    <a:pt x="110" y="79"/>
                    <a:pt x="117" y="74"/>
                    <a:pt x="119" y="74"/>
                  </a:cubicBezTo>
                  <a:cubicBezTo>
                    <a:pt x="119" y="74"/>
                    <a:pt x="128" y="74"/>
                    <a:pt x="132" y="74"/>
                  </a:cubicBezTo>
                  <a:cubicBezTo>
                    <a:pt x="137" y="74"/>
                    <a:pt x="142" y="64"/>
                    <a:pt x="142" y="59"/>
                  </a:cubicBezTo>
                  <a:cubicBezTo>
                    <a:pt x="145" y="51"/>
                    <a:pt x="142" y="51"/>
                    <a:pt x="137" y="41"/>
                  </a:cubicBezTo>
                  <a:close/>
                  <a:moveTo>
                    <a:pt x="83" y="13"/>
                  </a:moveTo>
                  <a:cubicBezTo>
                    <a:pt x="83" y="13"/>
                    <a:pt x="83" y="13"/>
                    <a:pt x="83" y="13"/>
                  </a:cubicBezTo>
                  <a:cubicBezTo>
                    <a:pt x="83" y="13"/>
                    <a:pt x="89" y="13"/>
                    <a:pt x="91" y="14"/>
                  </a:cubicBezTo>
                  <a:cubicBezTo>
                    <a:pt x="95" y="14"/>
                    <a:pt x="98" y="14"/>
                    <a:pt x="99" y="17"/>
                  </a:cubicBezTo>
                  <a:cubicBezTo>
                    <a:pt x="105" y="17"/>
                    <a:pt x="105" y="17"/>
                    <a:pt x="105" y="21"/>
                  </a:cubicBezTo>
                  <a:cubicBezTo>
                    <a:pt x="110" y="21"/>
                    <a:pt x="110" y="21"/>
                    <a:pt x="110" y="21"/>
                  </a:cubicBezTo>
                  <a:cubicBezTo>
                    <a:pt x="110" y="23"/>
                    <a:pt x="110" y="24"/>
                    <a:pt x="113" y="24"/>
                  </a:cubicBezTo>
                  <a:cubicBezTo>
                    <a:pt x="113" y="25"/>
                    <a:pt x="117" y="29"/>
                    <a:pt x="119" y="31"/>
                  </a:cubicBezTo>
                  <a:cubicBezTo>
                    <a:pt x="123" y="35"/>
                    <a:pt x="128" y="39"/>
                    <a:pt x="128" y="45"/>
                  </a:cubicBezTo>
                  <a:cubicBezTo>
                    <a:pt x="130" y="51"/>
                    <a:pt x="130" y="51"/>
                    <a:pt x="130" y="51"/>
                  </a:cubicBezTo>
                  <a:cubicBezTo>
                    <a:pt x="132" y="51"/>
                    <a:pt x="135" y="55"/>
                    <a:pt x="132" y="55"/>
                  </a:cubicBezTo>
                  <a:cubicBezTo>
                    <a:pt x="132" y="59"/>
                    <a:pt x="130" y="61"/>
                    <a:pt x="130" y="61"/>
                  </a:cubicBezTo>
                  <a:cubicBezTo>
                    <a:pt x="125" y="61"/>
                    <a:pt x="119" y="61"/>
                    <a:pt x="119" y="61"/>
                  </a:cubicBezTo>
                  <a:cubicBezTo>
                    <a:pt x="119" y="61"/>
                    <a:pt x="119" y="61"/>
                    <a:pt x="119" y="61"/>
                  </a:cubicBezTo>
                  <a:cubicBezTo>
                    <a:pt x="119" y="59"/>
                    <a:pt x="123" y="59"/>
                    <a:pt x="123" y="55"/>
                  </a:cubicBezTo>
                  <a:cubicBezTo>
                    <a:pt x="123" y="55"/>
                    <a:pt x="123" y="51"/>
                    <a:pt x="119" y="51"/>
                  </a:cubicBezTo>
                  <a:cubicBezTo>
                    <a:pt x="119" y="45"/>
                    <a:pt x="119" y="45"/>
                    <a:pt x="119" y="45"/>
                  </a:cubicBezTo>
                  <a:cubicBezTo>
                    <a:pt x="119" y="39"/>
                    <a:pt x="117" y="39"/>
                    <a:pt x="113" y="31"/>
                  </a:cubicBezTo>
                  <a:cubicBezTo>
                    <a:pt x="110" y="29"/>
                    <a:pt x="105" y="25"/>
                    <a:pt x="105" y="24"/>
                  </a:cubicBezTo>
                  <a:cubicBezTo>
                    <a:pt x="105" y="24"/>
                    <a:pt x="99" y="24"/>
                    <a:pt x="99" y="21"/>
                  </a:cubicBezTo>
                  <a:cubicBezTo>
                    <a:pt x="98" y="21"/>
                    <a:pt x="98" y="21"/>
                    <a:pt x="98" y="21"/>
                  </a:cubicBezTo>
                  <a:cubicBezTo>
                    <a:pt x="96" y="17"/>
                    <a:pt x="93" y="17"/>
                    <a:pt x="91" y="17"/>
                  </a:cubicBezTo>
                  <a:cubicBezTo>
                    <a:pt x="89" y="17"/>
                    <a:pt x="86" y="14"/>
                    <a:pt x="83" y="14"/>
                  </a:cubicBezTo>
                  <a:cubicBezTo>
                    <a:pt x="79" y="13"/>
                    <a:pt x="76" y="13"/>
                    <a:pt x="76" y="13"/>
                  </a:cubicBezTo>
                  <a:cubicBezTo>
                    <a:pt x="76" y="13"/>
                    <a:pt x="77" y="13"/>
                    <a:pt x="83" y="13"/>
                  </a:cubicBezTo>
                  <a:close/>
                  <a:moveTo>
                    <a:pt x="68" y="13"/>
                  </a:moveTo>
                  <a:cubicBezTo>
                    <a:pt x="68" y="13"/>
                    <a:pt x="68" y="13"/>
                    <a:pt x="68" y="13"/>
                  </a:cubicBezTo>
                  <a:cubicBezTo>
                    <a:pt x="72" y="13"/>
                    <a:pt x="72" y="13"/>
                    <a:pt x="73" y="13"/>
                  </a:cubicBezTo>
                  <a:cubicBezTo>
                    <a:pt x="72" y="13"/>
                    <a:pt x="68" y="13"/>
                    <a:pt x="68" y="13"/>
                  </a:cubicBezTo>
                  <a:cubicBezTo>
                    <a:pt x="67" y="13"/>
                    <a:pt x="67" y="13"/>
                    <a:pt x="65" y="13"/>
                  </a:cubicBezTo>
                  <a:cubicBezTo>
                    <a:pt x="67" y="13"/>
                    <a:pt x="68" y="13"/>
                    <a:pt x="68" y="13"/>
                  </a:cubicBezTo>
                  <a:close/>
                  <a:moveTo>
                    <a:pt x="45" y="10"/>
                  </a:moveTo>
                  <a:cubicBezTo>
                    <a:pt x="48" y="10"/>
                    <a:pt x="51" y="8"/>
                    <a:pt x="55" y="8"/>
                  </a:cubicBezTo>
                  <a:cubicBezTo>
                    <a:pt x="53" y="8"/>
                    <a:pt x="53" y="8"/>
                    <a:pt x="51" y="10"/>
                  </a:cubicBezTo>
                  <a:cubicBezTo>
                    <a:pt x="48" y="10"/>
                    <a:pt x="45" y="13"/>
                    <a:pt x="45" y="13"/>
                  </a:cubicBezTo>
                  <a:cubicBezTo>
                    <a:pt x="45" y="13"/>
                    <a:pt x="45" y="13"/>
                    <a:pt x="45" y="10"/>
                  </a:cubicBezTo>
                  <a:close/>
                  <a:moveTo>
                    <a:pt x="83" y="126"/>
                  </a:moveTo>
                  <a:cubicBezTo>
                    <a:pt x="83" y="126"/>
                    <a:pt x="83" y="126"/>
                    <a:pt x="83" y="126"/>
                  </a:cubicBezTo>
                  <a:cubicBezTo>
                    <a:pt x="83" y="126"/>
                    <a:pt x="83" y="126"/>
                    <a:pt x="83" y="126"/>
                  </a:cubicBezTo>
                  <a:cubicBezTo>
                    <a:pt x="83" y="118"/>
                    <a:pt x="83" y="118"/>
                    <a:pt x="83" y="118"/>
                  </a:cubicBezTo>
                  <a:cubicBezTo>
                    <a:pt x="77" y="116"/>
                    <a:pt x="76" y="114"/>
                    <a:pt x="76" y="108"/>
                  </a:cubicBezTo>
                  <a:cubicBezTo>
                    <a:pt x="73" y="100"/>
                    <a:pt x="72" y="100"/>
                    <a:pt x="67" y="95"/>
                  </a:cubicBezTo>
                  <a:cubicBezTo>
                    <a:pt x="67" y="95"/>
                    <a:pt x="65" y="95"/>
                    <a:pt x="61" y="95"/>
                  </a:cubicBezTo>
                  <a:cubicBezTo>
                    <a:pt x="61" y="92"/>
                    <a:pt x="61" y="88"/>
                    <a:pt x="61" y="88"/>
                  </a:cubicBezTo>
                  <a:cubicBezTo>
                    <a:pt x="55" y="85"/>
                    <a:pt x="55" y="85"/>
                    <a:pt x="55" y="85"/>
                  </a:cubicBezTo>
                  <a:cubicBezTo>
                    <a:pt x="55" y="82"/>
                    <a:pt x="55" y="82"/>
                    <a:pt x="55" y="82"/>
                  </a:cubicBezTo>
                  <a:cubicBezTo>
                    <a:pt x="55" y="82"/>
                    <a:pt x="55" y="82"/>
                    <a:pt x="55" y="82"/>
                  </a:cubicBezTo>
                  <a:cubicBezTo>
                    <a:pt x="48" y="81"/>
                    <a:pt x="45" y="79"/>
                    <a:pt x="45" y="74"/>
                  </a:cubicBezTo>
                  <a:cubicBezTo>
                    <a:pt x="41" y="74"/>
                    <a:pt x="41" y="72"/>
                    <a:pt x="41" y="72"/>
                  </a:cubicBezTo>
                  <a:cubicBezTo>
                    <a:pt x="41" y="72"/>
                    <a:pt x="41" y="67"/>
                    <a:pt x="41" y="66"/>
                  </a:cubicBezTo>
                  <a:cubicBezTo>
                    <a:pt x="41" y="64"/>
                    <a:pt x="41" y="64"/>
                    <a:pt x="41" y="64"/>
                  </a:cubicBezTo>
                  <a:cubicBezTo>
                    <a:pt x="37" y="66"/>
                    <a:pt x="37" y="66"/>
                    <a:pt x="37" y="66"/>
                  </a:cubicBezTo>
                  <a:cubicBezTo>
                    <a:pt x="37" y="66"/>
                    <a:pt x="32" y="66"/>
                    <a:pt x="30" y="66"/>
                  </a:cubicBezTo>
                  <a:cubicBezTo>
                    <a:pt x="26" y="66"/>
                    <a:pt x="19" y="66"/>
                    <a:pt x="16" y="61"/>
                  </a:cubicBezTo>
                  <a:cubicBezTo>
                    <a:pt x="11" y="59"/>
                    <a:pt x="11" y="55"/>
                    <a:pt x="11" y="51"/>
                  </a:cubicBezTo>
                  <a:cubicBezTo>
                    <a:pt x="7" y="51"/>
                    <a:pt x="7" y="45"/>
                    <a:pt x="11" y="41"/>
                  </a:cubicBezTo>
                  <a:cubicBezTo>
                    <a:pt x="11" y="39"/>
                    <a:pt x="11" y="39"/>
                    <a:pt x="11" y="39"/>
                  </a:cubicBezTo>
                  <a:cubicBezTo>
                    <a:pt x="15" y="35"/>
                    <a:pt x="19" y="24"/>
                    <a:pt x="21" y="24"/>
                  </a:cubicBezTo>
                  <a:cubicBezTo>
                    <a:pt x="22" y="23"/>
                    <a:pt x="26" y="21"/>
                    <a:pt x="30" y="21"/>
                  </a:cubicBezTo>
                  <a:cubicBezTo>
                    <a:pt x="32" y="17"/>
                    <a:pt x="37" y="13"/>
                    <a:pt x="41" y="13"/>
                  </a:cubicBezTo>
                  <a:cubicBezTo>
                    <a:pt x="41" y="13"/>
                    <a:pt x="41" y="13"/>
                    <a:pt x="41" y="13"/>
                  </a:cubicBezTo>
                  <a:cubicBezTo>
                    <a:pt x="41" y="13"/>
                    <a:pt x="37" y="17"/>
                    <a:pt x="32" y="17"/>
                  </a:cubicBezTo>
                  <a:cubicBezTo>
                    <a:pt x="32" y="21"/>
                    <a:pt x="30" y="21"/>
                    <a:pt x="30" y="23"/>
                  </a:cubicBezTo>
                  <a:cubicBezTo>
                    <a:pt x="22" y="24"/>
                    <a:pt x="18" y="34"/>
                    <a:pt x="16" y="39"/>
                  </a:cubicBezTo>
                  <a:cubicBezTo>
                    <a:pt x="15" y="39"/>
                    <a:pt x="15" y="39"/>
                    <a:pt x="15" y="39"/>
                  </a:cubicBezTo>
                  <a:cubicBezTo>
                    <a:pt x="11" y="41"/>
                    <a:pt x="11" y="47"/>
                    <a:pt x="15" y="51"/>
                  </a:cubicBezTo>
                  <a:cubicBezTo>
                    <a:pt x="15" y="55"/>
                    <a:pt x="16" y="59"/>
                    <a:pt x="19" y="61"/>
                  </a:cubicBezTo>
                  <a:cubicBezTo>
                    <a:pt x="22" y="64"/>
                    <a:pt x="30" y="64"/>
                    <a:pt x="32" y="64"/>
                  </a:cubicBezTo>
                  <a:cubicBezTo>
                    <a:pt x="37" y="64"/>
                    <a:pt x="41" y="64"/>
                    <a:pt x="41" y="64"/>
                  </a:cubicBezTo>
                  <a:cubicBezTo>
                    <a:pt x="45" y="61"/>
                    <a:pt x="45" y="61"/>
                    <a:pt x="45" y="61"/>
                  </a:cubicBezTo>
                  <a:cubicBezTo>
                    <a:pt x="45" y="66"/>
                    <a:pt x="45" y="66"/>
                    <a:pt x="45" y="66"/>
                  </a:cubicBezTo>
                  <a:cubicBezTo>
                    <a:pt x="48" y="67"/>
                    <a:pt x="48" y="71"/>
                    <a:pt x="48" y="72"/>
                  </a:cubicBezTo>
                  <a:cubicBezTo>
                    <a:pt x="48" y="74"/>
                    <a:pt x="48" y="74"/>
                    <a:pt x="48" y="74"/>
                  </a:cubicBezTo>
                  <a:cubicBezTo>
                    <a:pt x="48" y="74"/>
                    <a:pt x="53" y="81"/>
                    <a:pt x="61" y="82"/>
                  </a:cubicBezTo>
                  <a:cubicBezTo>
                    <a:pt x="61" y="82"/>
                    <a:pt x="61" y="82"/>
                    <a:pt x="61" y="82"/>
                  </a:cubicBezTo>
                  <a:cubicBezTo>
                    <a:pt x="65" y="82"/>
                    <a:pt x="65" y="82"/>
                    <a:pt x="65" y="82"/>
                  </a:cubicBezTo>
                  <a:cubicBezTo>
                    <a:pt x="65" y="88"/>
                    <a:pt x="65" y="88"/>
                    <a:pt x="65" y="88"/>
                  </a:cubicBezTo>
                  <a:cubicBezTo>
                    <a:pt x="65" y="88"/>
                    <a:pt x="65" y="92"/>
                    <a:pt x="68" y="95"/>
                  </a:cubicBezTo>
                  <a:cubicBezTo>
                    <a:pt x="68" y="95"/>
                    <a:pt x="68" y="95"/>
                    <a:pt x="72" y="95"/>
                  </a:cubicBezTo>
                  <a:cubicBezTo>
                    <a:pt x="76" y="99"/>
                    <a:pt x="76" y="100"/>
                    <a:pt x="83" y="107"/>
                  </a:cubicBezTo>
                  <a:cubicBezTo>
                    <a:pt x="83" y="114"/>
                    <a:pt x="83" y="120"/>
                    <a:pt x="83" y="126"/>
                  </a:cubicBezTo>
                  <a:close/>
                  <a:moveTo>
                    <a:pt x="32" y="59"/>
                  </a:moveTo>
                  <a:cubicBezTo>
                    <a:pt x="32" y="59"/>
                    <a:pt x="32" y="59"/>
                    <a:pt x="30" y="59"/>
                  </a:cubicBezTo>
                  <a:cubicBezTo>
                    <a:pt x="30" y="59"/>
                    <a:pt x="30" y="59"/>
                    <a:pt x="26" y="59"/>
                  </a:cubicBezTo>
                  <a:cubicBezTo>
                    <a:pt x="30" y="59"/>
                    <a:pt x="30" y="59"/>
                    <a:pt x="30" y="59"/>
                  </a:cubicBezTo>
                  <a:cubicBezTo>
                    <a:pt x="32" y="59"/>
                    <a:pt x="32" y="59"/>
                    <a:pt x="32" y="59"/>
                  </a:cubicBezTo>
                  <a:close/>
                  <a:moveTo>
                    <a:pt x="99" y="72"/>
                  </a:moveTo>
                  <a:cubicBezTo>
                    <a:pt x="98" y="72"/>
                    <a:pt x="96" y="72"/>
                    <a:pt x="95" y="72"/>
                  </a:cubicBezTo>
                  <a:cubicBezTo>
                    <a:pt x="98" y="71"/>
                    <a:pt x="99" y="71"/>
                    <a:pt x="105" y="71"/>
                  </a:cubicBezTo>
                  <a:cubicBezTo>
                    <a:pt x="110" y="71"/>
                    <a:pt x="110" y="71"/>
                    <a:pt x="110" y="71"/>
                  </a:cubicBezTo>
                  <a:cubicBezTo>
                    <a:pt x="110" y="71"/>
                    <a:pt x="105" y="72"/>
                    <a:pt x="99" y="72"/>
                  </a:cubicBezTo>
                  <a:close/>
                  <a:moveTo>
                    <a:pt x="105" y="64"/>
                  </a:moveTo>
                  <a:cubicBezTo>
                    <a:pt x="95" y="64"/>
                    <a:pt x="91" y="66"/>
                    <a:pt x="83" y="67"/>
                  </a:cubicBezTo>
                  <a:cubicBezTo>
                    <a:pt x="83" y="71"/>
                    <a:pt x="83" y="71"/>
                    <a:pt x="83" y="71"/>
                  </a:cubicBezTo>
                  <a:cubicBezTo>
                    <a:pt x="73" y="74"/>
                    <a:pt x="73" y="74"/>
                    <a:pt x="73" y="74"/>
                  </a:cubicBezTo>
                  <a:cubicBezTo>
                    <a:pt x="76" y="92"/>
                    <a:pt x="76" y="92"/>
                    <a:pt x="76" y="92"/>
                  </a:cubicBezTo>
                  <a:cubicBezTo>
                    <a:pt x="73" y="92"/>
                    <a:pt x="73" y="92"/>
                    <a:pt x="72" y="88"/>
                  </a:cubicBezTo>
                  <a:cubicBezTo>
                    <a:pt x="68" y="88"/>
                    <a:pt x="68" y="88"/>
                    <a:pt x="68" y="88"/>
                  </a:cubicBezTo>
                  <a:cubicBezTo>
                    <a:pt x="68" y="88"/>
                    <a:pt x="68" y="88"/>
                    <a:pt x="68" y="88"/>
                  </a:cubicBezTo>
                  <a:cubicBezTo>
                    <a:pt x="67" y="81"/>
                    <a:pt x="67" y="81"/>
                    <a:pt x="67" y="81"/>
                  </a:cubicBezTo>
                  <a:cubicBezTo>
                    <a:pt x="67" y="81"/>
                    <a:pt x="67" y="81"/>
                    <a:pt x="67" y="81"/>
                  </a:cubicBezTo>
                  <a:cubicBezTo>
                    <a:pt x="67" y="74"/>
                    <a:pt x="67" y="74"/>
                    <a:pt x="67" y="74"/>
                  </a:cubicBezTo>
                  <a:cubicBezTo>
                    <a:pt x="73" y="71"/>
                    <a:pt x="73" y="71"/>
                    <a:pt x="73" y="71"/>
                  </a:cubicBezTo>
                  <a:cubicBezTo>
                    <a:pt x="76" y="71"/>
                    <a:pt x="76" y="67"/>
                    <a:pt x="76" y="67"/>
                  </a:cubicBezTo>
                  <a:cubicBezTo>
                    <a:pt x="83" y="66"/>
                    <a:pt x="83" y="64"/>
                    <a:pt x="95" y="64"/>
                  </a:cubicBezTo>
                  <a:cubicBezTo>
                    <a:pt x="98" y="64"/>
                    <a:pt x="99" y="64"/>
                    <a:pt x="105" y="61"/>
                  </a:cubicBezTo>
                  <a:cubicBezTo>
                    <a:pt x="110" y="61"/>
                    <a:pt x="110" y="61"/>
                    <a:pt x="113" y="61"/>
                  </a:cubicBezTo>
                  <a:cubicBezTo>
                    <a:pt x="113" y="61"/>
                    <a:pt x="117" y="61"/>
                    <a:pt x="117" y="61"/>
                  </a:cubicBezTo>
                  <a:cubicBezTo>
                    <a:pt x="117" y="61"/>
                    <a:pt x="117" y="61"/>
                    <a:pt x="117" y="61"/>
                  </a:cubicBezTo>
                  <a:cubicBezTo>
                    <a:pt x="117" y="61"/>
                    <a:pt x="113" y="61"/>
                    <a:pt x="113" y="61"/>
                  </a:cubicBezTo>
                  <a:cubicBezTo>
                    <a:pt x="110" y="61"/>
                    <a:pt x="105" y="64"/>
                    <a:pt x="105" y="64"/>
                  </a:cubicBezTo>
                  <a:close/>
                  <a:moveTo>
                    <a:pt x="132" y="67"/>
                  </a:moveTo>
                  <a:cubicBezTo>
                    <a:pt x="130" y="67"/>
                    <a:pt x="130" y="67"/>
                    <a:pt x="130" y="67"/>
                  </a:cubicBezTo>
                  <a:cubicBezTo>
                    <a:pt x="125" y="67"/>
                    <a:pt x="119" y="67"/>
                    <a:pt x="119" y="67"/>
                  </a:cubicBezTo>
                  <a:cubicBezTo>
                    <a:pt x="119" y="67"/>
                    <a:pt x="119" y="67"/>
                    <a:pt x="119" y="67"/>
                  </a:cubicBezTo>
                  <a:cubicBezTo>
                    <a:pt x="117" y="67"/>
                    <a:pt x="117" y="67"/>
                    <a:pt x="117" y="67"/>
                  </a:cubicBezTo>
                  <a:cubicBezTo>
                    <a:pt x="119" y="67"/>
                    <a:pt x="119" y="66"/>
                    <a:pt x="119" y="66"/>
                  </a:cubicBezTo>
                  <a:cubicBezTo>
                    <a:pt x="123" y="66"/>
                    <a:pt x="123" y="66"/>
                    <a:pt x="123" y="66"/>
                  </a:cubicBezTo>
                  <a:cubicBezTo>
                    <a:pt x="125" y="67"/>
                    <a:pt x="130" y="67"/>
                    <a:pt x="135" y="67"/>
                  </a:cubicBezTo>
                  <a:cubicBezTo>
                    <a:pt x="132" y="67"/>
                    <a:pt x="132" y="67"/>
                    <a:pt x="132" y="67"/>
                  </a:cubicBezTo>
                  <a:close/>
                </a:path>
              </a:pathLst>
            </a:custGeom>
            <a:solidFill>
              <a:srgbClr val="3CD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6" name="Group 62">
              <a:extLst>
                <a:ext uri="{FF2B5EF4-FFF2-40B4-BE49-F238E27FC236}">
                  <a16:creationId xmlns:a16="http://schemas.microsoft.com/office/drawing/2014/main" xmlns="" id="{D742B02F-F186-4F46-8F0A-A96930BD24F7}"/>
                </a:ext>
              </a:extLst>
            </p:cNvPr>
            <p:cNvGrpSpPr>
              <a:grpSpLocks noChangeAspect="1"/>
            </p:cNvGrpSpPr>
            <p:nvPr/>
          </p:nvGrpSpPr>
          <p:grpSpPr bwMode="auto">
            <a:xfrm>
              <a:off x="3841887" y="2146408"/>
              <a:ext cx="486447" cy="792893"/>
              <a:chOff x="2967" y="1877"/>
              <a:chExt cx="327" cy="533"/>
            </a:xfrm>
            <a:solidFill>
              <a:srgbClr val="3CDEFE"/>
            </a:solidFill>
          </p:grpSpPr>
          <p:sp>
            <p:nvSpPr>
              <p:cNvPr id="87" name="Freeform 63">
                <a:extLst>
                  <a:ext uri="{FF2B5EF4-FFF2-40B4-BE49-F238E27FC236}">
                    <a16:creationId xmlns:a16="http://schemas.microsoft.com/office/drawing/2014/main" xmlns="" id="{20033772-4DAE-4CD3-BAF2-DCF1DB950D04}"/>
                  </a:ext>
                </a:extLst>
              </p:cNvPr>
              <p:cNvSpPr>
                <a:spLocks/>
              </p:cNvSpPr>
              <p:nvPr/>
            </p:nvSpPr>
            <p:spPr bwMode="auto">
              <a:xfrm>
                <a:off x="2967" y="2185"/>
                <a:ext cx="55" cy="52"/>
              </a:xfrm>
              <a:custGeom>
                <a:avLst/>
                <a:gdLst>
                  <a:gd name="T0" fmla="*/ 29 w 51"/>
                  <a:gd name="T1" fmla="*/ 7 h 48"/>
                  <a:gd name="T2" fmla="*/ 0 w 51"/>
                  <a:gd name="T3" fmla="*/ 24 h 48"/>
                  <a:gd name="T4" fmla="*/ 11 w 51"/>
                  <a:gd name="T5" fmla="*/ 41 h 48"/>
                  <a:gd name="T6" fmla="*/ 44 w 51"/>
                  <a:gd name="T7" fmla="*/ 28 h 48"/>
                  <a:gd name="T8" fmla="*/ 29 w 51"/>
                  <a:gd name="T9" fmla="*/ 7 h 48"/>
                </a:gdLst>
                <a:ahLst/>
                <a:cxnLst>
                  <a:cxn ang="0">
                    <a:pos x="T0" y="T1"/>
                  </a:cxn>
                  <a:cxn ang="0">
                    <a:pos x="T2" y="T3"/>
                  </a:cxn>
                  <a:cxn ang="0">
                    <a:pos x="T4" y="T5"/>
                  </a:cxn>
                  <a:cxn ang="0">
                    <a:pos x="T6" y="T7"/>
                  </a:cxn>
                  <a:cxn ang="0">
                    <a:pos x="T8" y="T9"/>
                  </a:cxn>
                </a:cxnLst>
                <a:rect l="0" t="0" r="r" b="b"/>
                <a:pathLst>
                  <a:path w="51" h="48">
                    <a:moveTo>
                      <a:pt x="29" y="7"/>
                    </a:moveTo>
                    <a:cubicBezTo>
                      <a:pt x="11" y="0"/>
                      <a:pt x="0" y="7"/>
                      <a:pt x="0" y="24"/>
                    </a:cubicBezTo>
                    <a:cubicBezTo>
                      <a:pt x="0" y="28"/>
                      <a:pt x="0" y="41"/>
                      <a:pt x="11" y="41"/>
                    </a:cubicBezTo>
                    <a:cubicBezTo>
                      <a:pt x="29" y="48"/>
                      <a:pt x="44" y="41"/>
                      <a:pt x="44" y="28"/>
                    </a:cubicBezTo>
                    <a:cubicBezTo>
                      <a:pt x="51" y="24"/>
                      <a:pt x="44" y="7"/>
                      <a:pt x="2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5">
                <a:extLst>
                  <a:ext uri="{FF2B5EF4-FFF2-40B4-BE49-F238E27FC236}">
                    <a16:creationId xmlns:a16="http://schemas.microsoft.com/office/drawing/2014/main" xmlns="" id="{80DE6F19-2E7B-4AD4-B0B7-9195287F49C2}"/>
                  </a:ext>
                </a:extLst>
              </p:cNvPr>
              <p:cNvSpPr>
                <a:spLocks/>
              </p:cNvSpPr>
              <p:nvPr/>
            </p:nvSpPr>
            <p:spPr bwMode="auto">
              <a:xfrm>
                <a:off x="2967" y="2185"/>
                <a:ext cx="55" cy="52"/>
              </a:xfrm>
              <a:custGeom>
                <a:avLst/>
                <a:gdLst>
                  <a:gd name="T0" fmla="*/ 29 w 51"/>
                  <a:gd name="T1" fmla="*/ 7 h 48"/>
                  <a:gd name="T2" fmla="*/ 0 w 51"/>
                  <a:gd name="T3" fmla="*/ 24 h 48"/>
                  <a:gd name="T4" fmla="*/ 11 w 51"/>
                  <a:gd name="T5" fmla="*/ 41 h 48"/>
                  <a:gd name="T6" fmla="*/ 44 w 51"/>
                  <a:gd name="T7" fmla="*/ 28 h 48"/>
                  <a:gd name="T8" fmla="*/ 29 w 51"/>
                  <a:gd name="T9" fmla="*/ 7 h 48"/>
                </a:gdLst>
                <a:ahLst/>
                <a:cxnLst>
                  <a:cxn ang="0">
                    <a:pos x="T0" y="T1"/>
                  </a:cxn>
                  <a:cxn ang="0">
                    <a:pos x="T2" y="T3"/>
                  </a:cxn>
                  <a:cxn ang="0">
                    <a:pos x="T4" y="T5"/>
                  </a:cxn>
                  <a:cxn ang="0">
                    <a:pos x="T6" y="T7"/>
                  </a:cxn>
                  <a:cxn ang="0">
                    <a:pos x="T8" y="T9"/>
                  </a:cxn>
                </a:cxnLst>
                <a:rect l="0" t="0" r="r" b="b"/>
                <a:pathLst>
                  <a:path w="51" h="48">
                    <a:moveTo>
                      <a:pt x="29" y="7"/>
                    </a:moveTo>
                    <a:cubicBezTo>
                      <a:pt x="11" y="0"/>
                      <a:pt x="0" y="7"/>
                      <a:pt x="0" y="24"/>
                    </a:cubicBezTo>
                    <a:cubicBezTo>
                      <a:pt x="0" y="28"/>
                      <a:pt x="0" y="41"/>
                      <a:pt x="11" y="41"/>
                    </a:cubicBezTo>
                    <a:cubicBezTo>
                      <a:pt x="29" y="48"/>
                      <a:pt x="44" y="41"/>
                      <a:pt x="44" y="28"/>
                    </a:cubicBezTo>
                    <a:cubicBezTo>
                      <a:pt x="51" y="24"/>
                      <a:pt x="44" y="7"/>
                      <a:pt x="2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6">
                <a:extLst>
                  <a:ext uri="{FF2B5EF4-FFF2-40B4-BE49-F238E27FC236}">
                    <a16:creationId xmlns:a16="http://schemas.microsoft.com/office/drawing/2014/main" xmlns="" id="{CC62AB51-0E9F-4106-9A72-258230224FE0}"/>
                  </a:ext>
                </a:extLst>
              </p:cNvPr>
              <p:cNvSpPr>
                <a:spLocks noEditPoints="1"/>
              </p:cNvSpPr>
              <p:nvPr/>
            </p:nvSpPr>
            <p:spPr bwMode="auto">
              <a:xfrm>
                <a:off x="2976" y="1877"/>
                <a:ext cx="318" cy="533"/>
              </a:xfrm>
              <a:custGeom>
                <a:avLst/>
                <a:gdLst>
                  <a:gd name="T0" fmla="*/ 270 w 293"/>
                  <a:gd name="T1" fmla="*/ 45 h 495"/>
                  <a:gd name="T2" fmla="*/ 245 w 293"/>
                  <a:gd name="T3" fmla="*/ 45 h 495"/>
                  <a:gd name="T4" fmla="*/ 265 w 293"/>
                  <a:gd name="T5" fmla="*/ 53 h 495"/>
                  <a:gd name="T6" fmla="*/ 285 w 293"/>
                  <a:gd name="T7" fmla="*/ 95 h 495"/>
                  <a:gd name="T8" fmla="*/ 218 w 293"/>
                  <a:gd name="T9" fmla="*/ 183 h 495"/>
                  <a:gd name="T10" fmla="*/ 98 w 293"/>
                  <a:gd name="T11" fmla="*/ 148 h 495"/>
                  <a:gd name="T12" fmla="*/ 98 w 293"/>
                  <a:gd name="T13" fmla="*/ 45 h 495"/>
                  <a:gd name="T14" fmla="*/ 144 w 293"/>
                  <a:gd name="T15" fmla="*/ 16 h 495"/>
                  <a:gd name="T16" fmla="*/ 148 w 293"/>
                  <a:gd name="T17" fmla="*/ 12 h 495"/>
                  <a:gd name="T18" fmla="*/ 134 w 293"/>
                  <a:gd name="T19" fmla="*/ 12 h 495"/>
                  <a:gd name="T20" fmla="*/ 89 w 293"/>
                  <a:gd name="T21" fmla="*/ 45 h 495"/>
                  <a:gd name="T22" fmla="*/ 89 w 293"/>
                  <a:gd name="T23" fmla="*/ 148 h 495"/>
                  <a:gd name="T24" fmla="*/ 134 w 293"/>
                  <a:gd name="T25" fmla="*/ 207 h 495"/>
                  <a:gd name="T26" fmla="*/ 73 w 293"/>
                  <a:gd name="T27" fmla="*/ 315 h 495"/>
                  <a:gd name="T28" fmla="*/ 49 w 293"/>
                  <a:gd name="T29" fmla="*/ 476 h 495"/>
                  <a:gd name="T30" fmla="*/ 73 w 293"/>
                  <a:gd name="T31" fmla="*/ 489 h 495"/>
                  <a:gd name="T32" fmla="*/ 185 w 293"/>
                  <a:gd name="T33" fmla="*/ 456 h 495"/>
                  <a:gd name="T34" fmla="*/ 205 w 293"/>
                  <a:gd name="T35" fmla="*/ 350 h 495"/>
                  <a:gd name="T36" fmla="*/ 159 w 293"/>
                  <a:gd name="T37" fmla="*/ 372 h 495"/>
                  <a:gd name="T38" fmla="*/ 177 w 293"/>
                  <a:gd name="T39" fmla="*/ 442 h 495"/>
                  <a:gd name="T40" fmla="*/ 73 w 293"/>
                  <a:gd name="T41" fmla="*/ 476 h 495"/>
                  <a:gd name="T42" fmla="*/ 23 w 293"/>
                  <a:gd name="T43" fmla="*/ 383 h 495"/>
                  <a:gd name="T44" fmla="*/ 148 w 293"/>
                  <a:gd name="T45" fmla="*/ 216 h 495"/>
                  <a:gd name="T46" fmla="*/ 218 w 293"/>
                  <a:gd name="T47" fmla="*/ 204 h 495"/>
                  <a:gd name="T48" fmla="*/ 285 w 293"/>
                  <a:gd name="T49" fmla="*/ 103 h 495"/>
                  <a:gd name="T50" fmla="*/ 255 w 293"/>
                  <a:gd name="T51" fmla="*/ 53 h 495"/>
                  <a:gd name="T52" fmla="*/ 265 w 293"/>
                  <a:gd name="T53" fmla="*/ 45 h 495"/>
                  <a:gd name="T54" fmla="*/ 255 w 293"/>
                  <a:gd name="T55" fmla="*/ 53 h 495"/>
                  <a:gd name="T56" fmla="*/ 148 w 293"/>
                  <a:gd name="T57" fmla="*/ 27 h 495"/>
                  <a:gd name="T58" fmla="*/ 159 w 293"/>
                  <a:gd name="T59" fmla="*/ 363 h 495"/>
                  <a:gd name="T60" fmla="*/ 199 w 293"/>
                  <a:gd name="T61" fmla="*/ 343 h 495"/>
                  <a:gd name="T62" fmla="*/ 148 w 293"/>
                  <a:gd name="T63" fmla="*/ 216 h 495"/>
                  <a:gd name="T64" fmla="*/ 148 w 293"/>
                  <a:gd name="T65" fmla="*/ 216 h 495"/>
                  <a:gd name="T66" fmla="*/ 148 w 293"/>
                  <a:gd name="T67" fmla="*/ 216 h 495"/>
                  <a:gd name="T68" fmla="*/ 148 w 293"/>
                  <a:gd name="T69" fmla="*/ 216 h 495"/>
                  <a:gd name="T70" fmla="*/ 148 w 293"/>
                  <a:gd name="T71" fmla="*/ 216 h 495"/>
                  <a:gd name="T72" fmla="*/ 159 w 293"/>
                  <a:gd name="T73" fmla="*/ 216 h 495"/>
                  <a:gd name="T74" fmla="*/ 148 w 293"/>
                  <a:gd name="T75" fmla="*/ 204 h 495"/>
                  <a:gd name="T76" fmla="*/ 148 w 293"/>
                  <a:gd name="T77" fmla="*/ 204 h 495"/>
                  <a:gd name="T78" fmla="*/ 108 w 293"/>
                  <a:gd name="T79" fmla="*/ 174 h 495"/>
                  <a:gd name="T80" fmla="*/ 222 w 293"/>
                  <a:gd name="T81" fmla="*/ 194 h 495"/>
                  <a:gd name="T82" fmla="*/ 222 w 293"/>
                  <a:gd name="T83" fmla="*/ 204 h 495"/>
                  <a:gd name="T84" fmla="*/ 222 w 293"/>
                  <a:gd name="T85" fmla="*/ 194 h 495"/>
                  <a:gd name="T86" fmla="*/ 229 w 293"/>
                  <a:gd name="T87" fmla="*/ 1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3" h="495">
                    <a:moveTo>
                      <a:pt x="285" y="67"/>
                    </a:moveTo>
                    <a:cubicBezTo>
                      <a:pt x="285" y="55"/>
                      <a:pt x="285" y="53"/>
                      <a:pt x="270" y="45"/>
                    </a:cubicBezTo>
                    <a:cubicBezTo>
                      <a:pt x="270" y="45"/>
                      <a:pt x="270" y="45"/>
                      <a:pt x="270" y="45"/>
                    </a:cubicBezTo>
                    <a:cubicBezTo>
                      <a:pt x="265" y="45"/>
                      <a:pt x="265" y="45"/>
                      <a:pt x="265" y="45"/>
                    </a:cubicBezTo>
                    <a:cubicBezTo>
                      <a:pt x="265" y="45"/>
                      <a:pt x="265" y="33"/>
                      <a:pt x="255" y="27"/>
                    </a:cubicBezTo>
                    <a:cubicBezTo>
                      <a:pt x="247" y="27"/>
                      <a:pt x="245" y="33"/>
                      <a:pt x="245" y="45"/>
                    </a:cubicBezTo>
                    <a:cubicBezTo>
                      <a:pt x="245" y="45"/>
                      <a:pt x="245" y="53"/>
                      <a:pt x="247" y="53"/>
                    </a:cubicBezTo>
                    <a:cubicBezTo>
                      <a:pt x="255" y="55"/>
                      <a:pt x="265" y="53"/>
                      <a:pt x="265" y="53"/>
                    </a:cubicBezTo>
                    <a:cubicBezTo>
                      <a:pt x="265" y="53"/>
                      <a:pt x="265" y="53"/>
                      <a:pt x="265" y="53"/>
                    </a:cubicBezTo>
                    <a:cubicBezTo>
                      <a:pt x="273" y="55"/>
                      <a:pt x="285" y="67"/>
                      <a:pt x="285" y="73"/>
                    </a:cubicBezTo>
                    <a:cubicBezTo>
                      <a:pt x="285" y="80"/>
                      <a:pt x="285" y="88"/>
                      <a:pt x="285" y="95"/>
                    </a:cubicBezTo>
                    <a:cubicBezTo>
                      <a:pt x="285" y="95"/>
                      <a:pt x="285" y="95"/>
                      <a:pt x="285" y="95"/>
                    </a:cubicBezTo>
                    <a:cubicBezTo>
                      <a:pt x="255" y="159"/>
                      <a:pt x="255" y="159"/>
                      <a:pt x="255" y="159"/>
                    </a:cubicBezTo>
                    <a:cubicBezTo>
                      <a:pt x="247" y="174"/>
                      <a:pt x="245" y="174"/>
                      <a:pt x="222" y="194"/>
                    </a:cubicBezTo>
                    <a:cubicBezTo>
                      <a:pt x="222" y="183"/>
                      <a:pt x="218" y="179"/>
                      <a:pt x="218" y="183"/>
                    </a:cubicBezTo>
                    <a:cubicBezTo>
                      <a:pt x="199" y="194"/>
                      <a:pt x="177" y="194"/>
                      <a:pt x="148" y="179"/>
                    </a:cubicBezTo>
                    <a:cubicBezTo>
                      <a:pt x="134" y="174"/>
                      <a:pt x="124" y="166"/>
                      <a:pt x="108" y="148"/>
                    </a:cubicBezTo>
                    <a:cubicBezTo>
                      <a:pt x="98" y="148"/>
                      <a:pt x="98" y="148"/>
                      <a:pt x="98" y="148"/>
                    </a:cubicBezTo>
                    <a:cubicBezTo>
                      <a:pt x="89" y="135"/>
                      <a:pt x="81" y="121"/>
                      <a:pt x="89" y="103"/>
                    </a:cubicBezTo>
                    <a:cubicBezTo>
                      <a:pt x="89" y="45"/>
                      <a:pt x="89" y="45"/>
                      <a:pt x="89" y="45"/>
                    </a:cubicBezTo>
                    <a:cubicBezTo>
                      <a:pt x="98" y="45"/>
                      <a:pt x="98" y="45"/>
                      <a:pt x="98" y="45"/>
                    </a:cubicBezTo>
                    <a:cubicBezTo>
                      <a:pt x="98" y="27"/>
                      <a:pt x="98" y="27"/>
                      <a:pt x="108" y="27"/>
                    </a:cubicBezTo>
                    <a:cubicBezTo>
                      <a:pt x="108" y="16"/>
                      <a:pt x="124" y="16"/>
                      <a:pt x="131" y="16"/>
                    </a:cubicBezTo>
                    <a:cubicBezTo>
                      <a:pt x="134" y="16"/>
                      <a:pt x="144" y="16"/>
                      <a:pt x="144" y="16"/>
                    </a:cubicBezTo>
                    <a:cubicBezTo>
                      <a:pt x="144" y="27"/>
                      <a:pt x="148" y="27"/>
                      <a:pt x="148" y="27"/>
                    </a:cubicBezTo>
                    <a:cubicBezTo>
                      <a:pt x="159" y="27"/>
                      <a:pt x="159" y="27"/>
                      <a:pt x="159" y="27"/>
                    </a:cubicBezTo>
                    <a:cubicBezTo>
                      <a:pt x="159" y="18"/>
                      <a:pt x="159" y="12"/>
                      <a:pt x="148" y="12"/>
                    </a:cubicBezTo>
                    <a:cubicBezTo>
                      <a:pt x="148" y="0"/>
                      <a:pt x="148" y="0"/>
                      <a:pt x="148" y="12"/>
                    </a:cubicBezTo>
                    <a:cubicBezTo>
                      <a:pt x="144" y="12"/>
                      <a:pt x="134" y="12"/>
                      <a:pt x="134" y="12"/>
                    </a:cubicBezTo>
                    <a:cubicBezTo>
                      <a:pt x="134" y="12"/>
                      <a:pt x="134" y="12"/>
                      <a:pt x="134" y="12"/>
                    </a:cubicBezTo>
                    <a:cubicBezTo>
                      <a:pt x="124" y="0"/>
                      <a:pt x="108" y="12"/>
                      <a:pt x="101" y="16"/>
                    </a:cubicBezTo>
                    <a:cubicBezTo>
                      <a:pt x="98" y="27"/>
                      <a:pt x="89" y="27"/>
                      <a:pt x="89" y="45"/>
                    </a:cubicBezTo>
                    <a:cubicBezTo>
                      <a:pt x="89" y="45"/>
                      <a:pt x="89" y="45"/>
                      <a:pt x="89" y="45"/>
                    </a:cubicBezTo>
                    <a:cubicBezTo>
                      <a:pt x="78" y="103"/>
                      <a:pt x="78" y="103"/>
                      <a:pt x="78" y="103"/>
                    </a:cubicBezTo>
                    <a:cubicBezTo>
                      <a:pt x="78" y="121"/>
                      <a:pt x="78" y="135"/>
                      <a:pt x="89" y="148"/>
                    </a:cubicBezTo>
                    <a:cubicBezTo>
                      <a:pt x="89" y="148"/>
                      <a:pt x="89" y="148"/>
                      <a:pt x="89" y="148"/>
                    </a:cubicBezTo>
                    <a:cubicBezTo>
                      <a:pt x="89" y="159"/>
                      <a:pt x="89" y="159"/>
                      <a:pt x="89" y="166"/>
                    </a:cubicBezTo>
                    <a:cubicBezTo>
                      <a:pt x="108" y="179"/>
                      <a:pt x="124" y="194"/>
                      <a:pt x="144" y="204"/>
                    </a:cubicBezTo>
                    <a:cubicBezTo>
                      <a:pt x="134" y="207"/>
                      <a:pt x="134" y="207"/>
                      <a:pt x="134" y="207"/>
                    </a:cubicBezTo>
                    <a:cubicBezTo>
                      <a:pt x="134" y="216"/>
                      <a:pt x="134" y="216"/>
                      <a:pt x="144" y="216"/>
                    </a:cubicBezTo>
                    <a:cubicBezTo>
                      <a:pt x="131" y="255"/>
                      <a:pt x="131" y="255"/>
                      <a:pt x="131" y="255"/>
                    </a:cubicBezTo>
                    <a:cubicBezTo>
                      <a:pt x="124" y="289"/>
                      <a:pt x="98" y="295"/>
                      <a:pt x="73" y="315"/>
                    </a:cubicBezTo>
                    <a:cubicBezTo>
                      <a:pt x="43" y="323"/>
                      <a:pt x="23" y="343"/>
                      <a:pt x="12" y="383"/>
                    </a:cubicBezTo>
                    <a:cubicBezTo>
                      <a:pt x="0" y="413"/>
                      <a:pt x="12" y="442"/>
                      <a:pt x="31" y="471"/>
                    </a:cubicBezTo>
                    <a:cubicBezTo>
                      <a:pt x="31" y="476"/>
                      <a:pt x="43" y="476"/>
                      <a:pt x="49" y="476"/>
                    </a:cubicBezTo>
                    <a:cubicBezTo>
                      <a:pt x="58" y="484"/>
                      <a:pt x="63" y="489"/>
                      <a:pt x="73" y="489"/>
                    </a:cubicBezTo>
                    <a:cubicBezTo>
                      <a:pt x="73" y="489"/>
                      <a:pt x="73" y="489"/>
                      <a:pt x="73" y="489"/>
                    </a:cubicBezTo>
                    <a:cubicBezTo>
                      <a:pt x="73" y="489"/>
                      <a:pt x="73" y="489"/>
                      <a:pt x="73" y="489"/>
                    </a:cubicBezTo>
                    <a:cubicBezTo>
                      <a:pt x="73" y="489"/>
                      <a:pt x="73" y="489"/>
                      <a:pt x="73" y="489"/>
                    </a:cubicBezTo>
                    <a:cubicBezTo>
                      <a:pt x="98" y="495"/>
                      <a:pt x="124" y="491"/>
                      <a:pt x="144" y="489"/>
                    </a:cubicBezTo>
                    <a:cubicBezTo>
                      <a:pt x="148" y="476"/>
                      <a:pt x="170" y="471"/>
                      <a:pt x="185" y="456"/>
                    </a:cubicBezTo>
                    <a:cubicBezTo>
                      <a:pt x="199" y="442"/>
                      <a:pt x="199" y="421"/>
                      <a:pt x="205" y="408"/>
                    </a:cubicBezTo>
                    <a:cubicBezTo>
                      <a:pt x="205" y="396"/>
                      <a:pt x="199" y="383"/>
                      <a:pt x="199" y="363"/>
                    </a:cubicBezTo>
                    <a:cubicBezTo>
                      <a:pt x="199" y="363"/>
                      <a:pt x="205" y="356"/>
                      <a:pt x="205" y="350"/>
                    </a:cubicBezTo>
                    <a:cubicBezTo>
                      <a:pt x="212" y="323"/>
                      <a:pt x="199" y="315"/>
                      <a:pt x="177" y="305"/>
                    </a:cubicBezTo>
                    <a:cubicBezTo>
                      <a:pt x="159" y="295"/>
                      <a:pt x="144" y="315"/>
                      <a:pt x="134" y="323"/>
                    </a:cubicBezTo>
                    <a:cubicBezTo>
                      <a:pt x="131" y="350"/>
                      <a:pt x="144" y="363"/>
                      <a:pt x="159" y="372"/>
                    </a:cubicBezTo>
                    <a:cubicBezTo>
                      <a:pt x="159" y="372"/>
                      <a:pt x="177" y="372"/>
                      <a:pt x="185" y="372"/>
                    </a:cubicBezTo>
                    <a:cubicBezTo>
                      <a:pt x="192" y="383"/>
                      <a:pt x="192" y="396"/>
                      <a:pt x="192" y="408"/>
                    </a:cubicBezTo>
                    <a:cubicBezTo>
                      <a:pt x="192" y="416"/>
                      <a:pt x="185" y="431"/>
                      <a:pt x="177" y="442"/>
                    </a:cubicBezTo>
                    <a:cubicBezTo>
                      <a:pt x="159" y="456"/>
                      <a:pt x="148" y="471"/>
                      <a:pt x="134" y="476"/>
                    </a:cubicBezTo>
                    <a:cubicBezTo>
                      <a:pt x="117" y="484"/>
                      <a:pt x="98" y="489"/>
                      <a:pt x="78" y="476"/>
                    </a:cubicBezTo>
                    <a:cubicBezTo>
                      <a:pt x="73" y="476"/>
                      <a:pt x="73" y="476"/>
                      <a:pt x="73" y="476"/>
                    </a:cubicBezTo>
                    <a:cubicBezTo>
                      <a:pt x="73" y="476"/>
                      <a:pt x="58" y="476"/>
                      <a:pt x="58" y="471"/>
                    </a:cubicBezTo>
                    <a:cubicBezTo>
                      <a:pt x="49" y="471"/>
                      <a:pt x="46" y="464"/>
                      <a:pt x="43" y="456"/>
                    </a:cubicBezTo>
                    <a:cubicBezTo>
                      <a:pt x="23" y="442"/>
                      <a:pt x="12" y="413"/>
                      <a:pt x="23" y="383"/>
                    </a:cubicBezTo>
                    <a:cubicBezTo>
                      <a:pt x="30" y="356"/>
                      <a:pt x="49" y="341"/>
                      <a:pt x="78" y="322"/>
                    </a:cubicBezTo>
                    <a:cubicBezTo>
                      <a:pt x="108" y="305"/>
                      <a:pt x="131" y="295"/>
                      <a:pt x="144" y="262"/>
                    </a:cubicBezTo>
                    <a:cubicBezTo>
                      <a:pt x="148" y="216"/>
                      <a:pt x="148" y="216"/>
                      <a:pt x="148" y="216"/>
                    </a:cubicBezTo>
                    <a:cubicBezTo>
                      <a:pt x="159" y="216"/>
                      <a:pt x="159" y="216"/>
                      <a:pt x="159" y="216"/>
                    </a:cubicBezTo>
                    <a:cubicBezTo>
                      <a:pt x="159" y="204"/>
                      <a:pt x="159" y="204"/>
                      <a:pt x="159" y="204"/>
                    </a:cubicBezTo>
                    <a:cubicBezTo>
                      <a:pt x="185" y="207"/>
                      <a:pt x="205" y="207"/>
                      <a:pt x="218" y="204"/>
                    </a:cubicBezTo>
                    <a:cubicBezTo>
                      <a:pt x="222" y="204"/>
                      <a:pt x="229" y="204"/>
                      <a:pt x="229" y="194"/>
                    </a:cubicBezTo>
                    <a:cubicBezTo>
                      <a:pt x="245" y="194"/>
                      <a:pt x="255" y="174"/>
                      <a:pt x="265" y="159"/>
                    </a:cubicBezTo>
                    <a:cubicBezTo>
                      <a:pt x="285" y="103"/>
                      <a:pt x="285" y="103"/>
                      <a:pt x="285" y="103"/>
                    </a:cubicBezTo>
                    <a:cubicBezTo>
                      <a:pt x="285" y="95"/>
                      <a:pt x="285" y="95"/>
                      <a:pt x="285" y="95"/>
                    </a:cubicBezTo>
                    <a:cubicBezTo>
                      <a:pt x="293" y="88"/>
                      <a:pt x="293" y="80"/>
                      <a:pt x="285" y="67"/>
                    </a:cubicBezTo>
                    <a:close/>
                    <a:moveTo>
                      <a:pt x="255" y="53"/>
                    </a:moveTo>
                    <a:cubicBezTo>
                      <a:pt x="247" y="53"/>
                      <a:pt x="245" y="53"/>
                      <a:pt x="245" y="45"/>
                    </a:cubicBezTo>
                    <a:cubicBezTo>
                      <a:pt x="245" y="45"/>
                      <a:pt x="247" y="45"/>
                      <a:pt x="255" y="45"/>
                    </a:cubicBezTo>
                    <a:cubicBezTo>
                      <a:pt x="265" y="45"/>
                      <a:pt x="265" y="45"/>
                      <a:pt x="265" y="45"/>
                    </a:cubicBezTo>
                    <a:cubicBezTo>
                      <a:pt x="265" y="53"/>
                      <a:pt x="265" y="53"/>
                      <a:pt x="265" y="53"/>
                    </a:cubicBezTo>
                    <a:cubicBezTo>
                      <a:pt x="265" y="53"/>
                      <a:pt x="265" y="53"/>
                      <a:pt x="265" y="53"/>
                    </a:cubicBezTo>
                    <a:cubicBezTo>
                      <a:pt x="265" y="53"/>
                      <a:pt x="255" y="55"/>
                      <a:pt x="255" y="53"/>
                    </a:cubicBezTo>
                    <a:close/>
                    <a:moveTo>
                      <a:pt x="148" y="16"/>
                    </a:moveTo>
                    <a:cubicBezTo>
                      <a:pt x="148" y="16"/>
                      <a:pt x="159" y="27"/>
                      <a:pt x="148" y="27"/>
                    </a:cubicBezTo>
                    <a:cubicBezTo>
                      <a:pt x="148" y="27"/>
                      <a:pt x="148" y="27"/>
                      <a:pt x="148" y="27"/>
                    </a:cubicBezTo>
                    <a:cubicBezTo>
                      <a:pt x="144" y="27"/>
                      <a:pt x="144" y="18"/>
                      <a:pt x="148" y="16"/>
                    </a:cubicBezTo>
                    <a:cubicBezTo>
                      <a:pt x="148" y="12"/>
                      <a:pt x="148" y="12"/>
                      <a:pt x="148" y="16"/>
                    </a:cubicBezTo>
                    <a:close/>
                    <a:moveTo>
                      <a:pt x="159" y="363"/>
                    </a:moveTo>
                    <a:cubicBezTo>
                      <a:pt x="148" y="356"/>
                      <a:pt x="148" y="343"/>
                      <a:pt x="148" y="323"/>
                    </a:cubicBezTo>
                    <a:cubicBezTo>
                      <a:pt x="148" y="322"/>
                      <a:pt x="159" y="315"/>
                      <a:pt x="177" y="315"/>
                    </a:cubicBezTo>
                    <a:cubicBezTo>
                      <a:pt x="192" y="322"/>
                      <a:pt x="199" y="339"/>
                      <a:pt x="199" y="343"/>
                    </a:cubicBezTo>
                    <a:cubicBezTo>
                      <a:pt x="192" y="356"/>
                      <a:pt x="177" y="363"/>
                      <a:pt x="159" y="363"/>
                    </a:cubicBezTo>
                    <a:close/>
                    <a:moveTo>
                      <a:pt x="148" y="216"/>
                    </a:moveTo>
                    <a:cubicBezTo>
                      <a:pt x="148" y="216"/>
                      <a:pt x="148" y="216"/>
                      <a:pt x="148" y="216"/>
                    </a:cubicBezTo>
                    <a:cubicBezTo>
                      <a:pt x="148" y="216"/>
                      <a:pt x="148" y="216"/>
                      <a:pt x="148" y="216"/>
                    </a:cubicBez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48" y="216"/>
                    </a:moveTo>
                    <a:cubicBezTo>
                      <a:pt x="148" y="216"/>
                      <a:pt x="148" y="216"/>
                      <a:pt x="148" y="216"/>
                    </a:cubicBezTo>
                    <a:close/>
                    <a:moveTo>
                      <a:pt x="159" y="216"/>
                    </a:moveTo>
                    <a:cubicBezTo>
                      <a:pt x="148" y="216"/>
                      <a:pt x="148" y="216"/>
                      <a:pt x="148" y="216"/>
                    </a:cubicBezTo>
                    <a:cubicBezTo>
                      <a:pt x="148" y="216"/>
                      <a:pt x="148" y="216"/>
                      <a:pt x="148" y="207"/>
                    </a:cubicBezTo>
                    <a:cubicBezTo>
                      <a:pt x="148" y="204"/>
                      <a:pt x="148" y="204"/>
                      <a:pt x="148" y="204"/>
                    </a:cubicBezTo>
                    <a:cubicBezTo>
                      <a:pt x="159" y="204"/>
                      <a:pt x="159" y="207"/>
                      <a:pt x="159" y="216"/>
                    </a:cubicBezTo>
                    <a:close/>
                    <a:moveTo>
                      <a:pt x="222" y="204"/>
                    </a:moveTo>
                    <a:cubicBezTo>
                      <a:pt x="222" y="204"/>
                      <a:pt x="192" y="207"/>
                      <a:pt x="148" y="204"/>
                    </a:cubicBezTo>
                    <a:cubicBezTo>
                      <a:pt x="134" y="194"/>
                      <a:pt x="124" y="194"/>
                      <a:pt x="108" y="174"/>
                    </a:cubicBezTo>
                    <a:cubicBezTo>
                      <a:pt x="108" y="174"/>
                      <a:pt x="108" y="174"/>
                      <a:pt x="108" y="174"/>
                    </a:cubicBezTo>
                    <a:cubicBezTo>
                      <a:pt x="108" y="174"/>
                      <a:pt x="108" y="174"/>
                      <a:pt x="108" y="174"/>
                    </a:cubicBezTo>
                    <a:cubicBezTo>
                      <a:pt x="131" y="179"/>
                      <a:pt x="134" y="194"/>
                      <a:pt x="148" y="194"/>
                    </a:cubicBezTo>
                    <a:cubicBezTo>
                      <a:pt x="159" y="204"/>
                      <a:pt x="192" y="204"/>
                      <a:pt x="199" y="194"/>
                    </a:cubicBezTo>
                    <a:cubicBezTo>
                      <a:pt x="216" y="194"/>
                      <a:pt x="222" y="194"/>
                      <a:pt x="222" y="194"/>
                    </a:cubicBezTo>
                    <a:cubicBezTo>
                      <a:pt x="222" y="194"/>
                      <a:pt x="222" y="194"/>
                      <a:pt x="222" y="194"/>
                    </a:cubicBezTo>
                    <a:cubicBezTo>
                      <a:pt x="222" y="194"/>
                      <a:pt x="222" y="194"/>
                      <a:pt x="222" y="194"/>
                    </a:cubicBezTo>
                    <a:cubicBezTo>
                      <a:pt x="222" y="204"/>
                      <a:pt x="222" y="204"/>
                      <a:pt x="222" y="204"/>
                    </a:cubicBezTo>
                    <a:close/>
                    <a:moveTo>
                      <a:pt x="229" y="194"/>
                    </a:moveTo>
                    <a:cubicBezTo>
                      <a:pt x="229" y="194"/>
                      <a:pt x="229" y="194"/>
                      <a:pt x="229" y="194"/>
                    </a:cubicBezTo>
                    <a:close/>
                    <a:moveTo>
                      <a:pt x="222" y="194"/>
                    </a:moveTo>
                    <a:cubicBezTo>
                      <a:pt x="222" y="194"/>
                      <a:pt x="222" y="194"/>
                      <a:pt x="222" y="194"/>
                    </a:cubicBezTo>
                    <a:close/>
                    <a:moveTo>
                      <a:pt x="229" y="194"/>
                    </a:moveTo>
                    <a:cubicBezTo>
                      <a:pt x="229" y="194"/>
                      <a:pt x="229" y="194"/>
                      <a:pt x="229" y="194"/>
                    </a:cubicBezTo>
                    <a:close/>
                    <a:moveTo>
                      <a:pt x="229" y="194"/>
                    </a:moveTo>
                    <a:cubicBezTo>
                      <a:pt x="229" y="194"/>
                      <a:pt x="229" y="194"/>
                      <a:pt x="229" y="1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Group 69">
              <a:extLst>
                <a:ext uri="{FF2B5EF4-FFF2-40B4-BE49-F238E27FC236}">
                  <a16:creationId xmlns:a16="http://schemas.microsoft.com/office/drawing/2014/main" xmlns="" id="{3A14C2E2-810C-479D-8305-8C0613475EC4}"/>
                </a:ext>
              </a:extLst>
            </p:cNvPr>
            <p:cNvGrpSpPr>
              <a:grpSpLocks noChangeAspect="1"/>
            </p:cNvGrpSpPr>
            <p:nvPr/>
          </p:nvGrpSpPr>
          <p:grpSpPr bwMode="auto">
            <a:xfrm>
              <a:off x="4997378" y="351586"/>
              <a:ext cx="568266" cy="599506"/>
              <a:chOff x="3512" y="672"/>
              <a:chExt cx="382" cy="403"/>
            </a:xfrm>
            <a:solidFill>
              <a:srgbClr val="3CDEFE"/>
            </a:solidFill>
          </p:grpSpPr>
          <p:sp>
            <p:nvSpPr>
              <p:cNvPr id="92" name="Freeform 70">
                <a:extLst>
                  <a:ext uri="{FF2B5EF4-FFF2-40B4-BE49-F238E27FC236}">
                    <a16:creationId xmlns:a16="http://schemas.microsoft.com/office/drawing/2014/main" xmlns="" id="{898A62BD-1045-4152-9702-AFAF75E54782}"/>
                  </a:ext>
                </a:extLst>
              </p:cNvPr>
              <p:cNvSpPr>
                <a:spLocks noEditPoints="1"/>
              </p:cNvSpPr>
              <p:nvPr/>
            </p:nvSpPr>
            <p:spPr bwMode="auto">
              <a:xfrm>
                <a:off x="3512" y="672"/>
                <a:ext cx="382" cy="403"/>
              </a:xfrm>
              <a:custGeom>
                <a:avLst/>
                <a:gdLst>
                  <a:gd name="T0" fmla="*/ 49 w 248"/>
                  <a:gd name="T1" fmla="*/ 22 h 262"/>
                  <a:gd name="T2" fmla="*/ 0 w 248"/>
                  <a:gd name="T3" fmla="*/ 193 h 262"/>
                  <a:gd name="T4" fmla="*/ 20 w 248"/>
                  <a:gd name="T5" fmla="*/ 221 h 262"/>
                  <a:gd name="T6" fmla="*/ 166 w 248"/>
                  <a:gd name="T7" fmla="*/ 258 h 262"/>
                  <a:gd name="T8" fmla="*/ 191 w 248"/>
                  <a:gd name="T9" fmla="*/ 245 h 262"/>
                  <a:gd name="T10" fmla="*/ 237 w 248"/>
                  <a:gd name="T11" fmla="*/ 73 h 262"/>
                  <a:gd name="T12" fmla="*/ 223 w 248"/>
                  <a:gd name="T13" fmla="*/ 46 h 262"/>
                  <a:gd name="T14" fmla="*/ 208 w 248"/>
                  <a:gd name="T15" fmla="*/ 43 h 262"/>
                  <a:gd name="T16" fmla="*/ 203 w 248"/>
                  <a:gd name="T17" fmla="*/ 51 h 262"/>
                  <a:gd name="T18" fmla="*/ 211 w 248"/>
                  <a:gd name="T19" fmla="*/ 54 h 262"/>
                  <a:gd name="T20" fmla="*/ 223 w 248"/>
                  <a:gd name="T21" fmla="*/ 73 h 262"/>
                  <a:gd name="T22" fmla="*/ 191 w 248"/>
                  <a:gd name="T23" fmla="*/ 174 h 262"/>
                  <a:gd name="T24" fmla="*/ 175 w 248"/>
                  <a:gd name="T25" fmla="*/ 186 h 262"/>
                  <a:gd name="T26" fmla="*/ 144 w 248"/>
                  <a:gd name="T27" fmla="*/ 179 h 262"/>
                  <a:gd name="T28" fmla="*/ 134 w 248"/>
                  <a:gd name="T29" fmla="*/ 184 h 262"/>
                  <a:gd name="T30" fmla="*/ 132 w 248"/>
                  <a:gd name="T31" fmla="*/ 221 h 262"/>
                  <a:gd name="T32" fmla="*/ 109 w 248"/>
                  <a:gd name="T33" fmla="*/ 226 h 262"/>
                  <a:gd name="T34" fmla="*/ 37 w 248"/>
                  <a:gd name="T35" fmla="*/ 207 h 262"/>
                  <a:gd name="T36" fmla="*/ 27 w 248"/>
                  <a:gd name="T37" fmla="*/ 184 h 262"/>
                  <a:gd name="T38" fmla="*/ 65 w 248"/>
                  <a:gd name="T39" fmla="*/ 34 h 262"/>
                  <a:gd name="T40" fmla="*/ 88 w 248"/>
                  <a:gd name="T41" fmla="*/ 22 h 262"/>
                  <a:gd name="T42" fmla="*/ 95 w 248"/>
                  <a:gd name="T43" fmla="*/ 22 h 262"/>
                  <a:gd name="T44" fmla="*/ 100 w 248"/>
                  <a:gd name="T45" fmla="*/ 22 h 262"/>
                  <a:gd name="T46" fmla="*/ 100 w 248"/>
                  <a:gd name="T47" fmla="*/ 14 h 262"/>
                  <a:gd name="T48" fmla="*/ 75 w 248"/>
                  <a:gd name="T49" fmla="*/ 4 h 262"/>
                  <a:gd name="T50" fmla="*/ 49 w 248"/>
                  <a:gd name="T51" fmla="*/ 22 h 262"/>
                  <a:gd name="T52" fmla="*/ 127 w 248"/>
                  <a:gd name="T53" fmla="*/ 226 h 262"/>
                  <a:gd name="T54" fmla="*/ 134 w 248"/>
                  <a:gd name="T55" fmla="*/ 207 h 262"/>
                  <a:gd name="T56" fmla="*/ 137 w 248"/>
                  <a:gd name="T57" fmla="*/ 193 h 262"/>
                  <a:gd name="T58" fmla="*/ 154 w 248"/>
                  <a:gd name="T59" fmla="*/ 186 h 262"/>
                  <a:gd name="T60" fmla="*/ 162 w 248"/>
                  <a:gd name="T61" fmla="*/ 188 h 262"/>
                  <a:gd name="T62" fmla="*/ 191 w 248"/>
                  <a:gd name="T63" fmla="*/ 186 h 262"/>
                  <a:gd name="T64" fmla="*/ 166 w 248"/>
                  <a:gd name="T65" fmla="*/ 203 h 262"/>
                  <a:gd name="T66" fmla="*/ 144 w 248"/>
                  <a:gd name="T67" fmla="*/ 221 h 262"/>
                  <a:gd name="T68" fmla="*/ 127 w 248"/>
                  <a:gd name="T69" fmla="*/ 2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8" h="262">
                    <a:moveTo>
                      <a:pt x="49" y="22"/>
                    </a:moveTo>
                    <a:cubicBezTo>
                      <a:pt x="0" y="193"/>
                      <a:pt x="0" y="193"/>
                      <a:pt x="0" y="193"/>
                    </a:cubicBezTo>
                    <a:cubicBezTo>
                      <a:pt x="0" y="207"/>
                      <a:pt x="6" y="221"/>
                      <a:pt x="20" y="221"/>
                    </a:cubicBezTo>
                    <a:cubicBezTo>
                      <a:pt x="166" y="258"/>
                      <a:pt x="166" y="258"/>
                      <a:pt x="166" y="258"/>
                    </a:cubicBezTo>
                    <a:cubicBezTo>
                      <a:pt x="177" y="262"/>
                      <a:pt x="191" y="258"/>
                      <a:pt x="191" y="245"/>
                    </a:cubicBezTo>
                    <a:cubicBezTo>
                      <a:pt x="237" y="73"/>
                      <a:pt x="237" y="73"/>
                      <a:pt x="237" y="73"/>
                    </a:cubicBezTo>
                    <a:cubicBezTo>
                      <a:pt x="248" y="62"/>
                      <a:pt x="234" y="46"/>
                      <a:pt x="223" y="46"/>
                    </a:cubicBezTo>
                    <a:cubicBezTo>
                      <a:pt x="208" y="43"/>
                      <a:pt x="208" y="43"/>
                      <a:pt x="208" y="43"/>
                    </a:cubicBezTo>
                    <a:cubicBezTo>
                      <a:pt x="203" y="51"/>
                      <a:pt x="203" y="51"/>
                      <a:pt x="203" y="51"/>
                    </a:cubicBezTo>
                    <a:cubicBezTo>
                      <a:pt x="211" y="54"/>
                      <a:pt x="211" y="54"/>
                      <a:pt x="211" y="54"/>
                    </a:cubicBezTo>
                    <a:cubicBezTo>
                      <a:pt x="217" y="54"/>
                      <a:pt x="223" y="62"/>
                      <a:pt x="223" y="73"/>
                    </a:cubicBezTo>
                    <a:cubicBezTo>
                      <a:pt x="191" y="174"/>
                      <a:pt x="191" y="174"/>
                      <a:pt x="191" y="174"/>
                    </a:cubicBezTo>
                    <a:cubicBezTo>
                      <a:pt x="191" y="184"/>
                      <a:pt x="185" y="186"/>
                      <a:pt x="175" y="186"/>
                    </a:cubicBezTo>
                    <a:cubicBezTo>
                      <a:pt x="144" y="179"/>
                      <a:pt x="144" y="179"/>
                      <a:pt x="144" y="179"/>
                    </a:cubicBezTo>
                    <a:cubicBezTo>
                      <a:pt x="144" y="179"/>
                      <a:pt x="137" y="179"/>
                      <a:pt x="134" y="184"/>
                    </a:cubicBezTo>
                    <a:cubicBezTo>
                      <a:pt x="132" y="221"/>
                      <a:pt x="132" y="221"/>
                      <a:pt x="132" y="221"/>
                    </a:cubicBezTo>
                    <a:cubicBezTo>
                      <a:pt x="131" y="221"/>
                      <a:pt x="121" y="226"/>
                      <a:pt x="109" y="226"/>
                    </a:cubicBezTo>
                    <a:cubicBezTo>
                      <a:pt x="37" y="207"/>
                      <a:pt x="37" y="207"/>
                      <a:pt x="37" y="207"/>
                    </a:cubicBezTo>
                    <a:cubicBezTo>
                      <a:pt x="27" y="203"/>
                      <a:pt x="20" y="193"/>
                      <a:pt x="27" y="184"/>
                    </a:cubicBezTo>
                    <a:cubicBezTo>
                      <a:pt x="65" y="34"/>
                      <a:pt x="65" y="34"/>
                      <a:pt x="65" y="34"/>
                    </a:cubicBezTo>
                    <a:cubicBezTo>
                      <a:pt x="67" y="22"/>
                      <a:pt x="75" y="16"/>
                      <a:pt x="88" y="22"/>
                    </a:cubicBezTo>
                    <a:cubicBezTo>
                      <a:pt x="95" y="22"/>
                      <a:pt x="95" y="22"/>
                      <a:pt x="95" y="22"/>
                    </a:cubicBezTo>
                    <a:cubicBezTo>
                      <a:pt x="100" y="22"/>
                      <a:pt x="100" y="22"/>
                      <a:pt x="100" y="22"/>
                    </a:cubicBezTo>
                    <a:cubicBezTo>
                      <a:pt x="100" y="14"/>
                      <a:pt x="100" y="14"/>
                      <a:pt x="100" y="14"/>
                    </a:cubicBezTo>
                    <a:cubicBezTo>
                      <a:pt x="75" y="4"/>
                      <a:pt x="75" y="4"/>
                      <a:pt x="75" y="4"/>
                    </a:cubicBezTo>
                    <a:cubicBezTo>
                      <a:pt x="65" y="0"/>
                      <a:pt x="54" y="8"/>
                      <a:pt x="49" y="22"/>
                    </a:cubicBezTo>
                    <a:close/>
                    <a:moveTo>
                      <a:pt x="127" y="226"/>
                    </a:moveTo>
                    <a:cubicBezTo>
                      <a:pt x="127" y="221"/>
                      <a:pt x="132" y="221"/>
                      <a:pt x="134" y="207"/>
                    </a:cubicBezTo>
                    <a:cubicBezTo>
                      <a:pt x="137" y="193"/>
                      <a:pt x="137" y="193"/>
                      <a:pt x="137" y="193"/>
                    </a:cubicBezTo>
                    <a:cubicBezTo>
                      <a:pt x="143" y="188"/>
                      <a:pt x="144" y="184"/>
                      <a:pt x="154" y="186"/>
                    </a:cubicBezTo>
                    <a:cubicBezTo>
                      <a:pt x="162" y="188"/>
                      <a:pt x="162" y="188"/>
                      <a:pt x="162" y="188"/>
                    </a:cubicBezTo>
                    <a:cubicBezTo>
                      <a:pt x="177" y="193"/>
                      <a:pt x="191" y="186"/>
                      <a:pt x="191" y="186"/>
                    </a:cubicBezTo>
                    <a:cubicBezTo>
                      <a:pt x="191" y="186"/>
                      <a:pt x="177" y="200"/>
                      <a:pt x="166" y="203"/>
                    </a:cubicBezTo>
                    <a:cubicBezTo>
                      <a:pt x="144" y="221"/>
                      <a:pt x="144" y="221"/>
                      <a:pt x="144" y="221"/>
                    </a:cubicBezTo>
                    <a:cubicBezTo>
                      <a:pt x="134" y="221"/>
                      <a:pt x="127" y="226"/>
                      <a:pt x="127"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1">
                <a:extLst>
                  <a:ext uri="{FF2B5EF4-FFF2-40B4-BE49-F238E27FC236}">
                    <a16:creationId xmlns:a16="http://schemas.microsoft.com/office/drawing/2014/main" xmlns="" id="{25632CCA-81B9-4022-88C9-159E0FD838D9}"/>
                  </a:ext>
                </a:extLst>
              </p:cNvPr>
              <p:cNvSpPr>
                <a:spLocks noEditPoints="1"/>
              </p:cNvSpPr>
              <p:nvPr/>
            </p:nvSpPr>
            <p:spPr bwMode="auto">
              <a:xfrm>
                <a:off x="3666" y="672"/>
                <a:ext cx="149" cy="95"/>
              </a:xfrm>
              <a:custGeom>
                <a:avLst/>
                <a:gdLst>
                  <a:gd name="T0" fmla="*/ 6 w 97"/>
                  <a:gd name="T1" fmla="*/ 14 h 62"/>
                  <a:gd name="T2" fmla="*/ 6 w 97"/>
                  <a:gd name="T3" fmla="*/ 16 h 62"/>
                  <a:gd name="T4" fmla="*/ 0 w 97"/>
                  <a:gd name="T5" fmla="*/ 34 h 62"/>
                  <a:gd name="T6" fmla="*/ 91 w 97"/>
                  <a:gd name="T7" fmla="*/ 62 h 62"/>
                  <a:gd name="T8" fmla="*/ 97 w 97"/>
                  <a:gd name="T9" fmla="*/ 43 h 62"/>
                  <a:gd name="T10" fmla="*/ 97 w 97"/>
                  <a:gd name="T11" fmla="*/ 36 h 62"/>
                  <a:gd name="T12" fmla="*/ 91 w 97"/>
                  <a:gd name="T13" fmla="*/ 28 h 62"/>
                  <a:gd name="T14" fmla="*/ 75 w 97"/>
                  <a:gd name="T15" fmla="*/ 22 h 62"/>
                  <a:gd name="T16" fmla="*/ 58 w 97"/>
                  <a:gd name="T17" fmla="*/ 0 h 62"/>
                  <a:gd name="T18" fmla="*/ 34 w 97"/>
                  <a:gd name="T19" fmla="*/ 8 h 62"/>
                  <a:gd name="T20" fmla="*/ 21 w 97"/>
                  <a:gd name="T21" fmla="*/ 4 h 62"/>
                  <a:gd name="T22" fmla="*/ 6 w 97"/>
                  <a:gd name="T23" fmla="*/ 14 h 62"/>
                  <a:gd name="T24" fmla="*/ 44 w 97"/>
                  <a:gd name="T25" fmla="*/ 14 h 62"/>
                  <a:gd name="T26" fmla="*/ 54 w 97"/>
                  <a:gd name="T27" fmla="*/ 8 h 62"/>
                  <a:gd name="T28" fmla="*/ 62 w 97"/>
                  <a:gd name="T29" fmla="*/ 22 h 62"/>
                  <a:gd name="T30" fmla="*/ 54 w 97"/>
                  <a:gd name="T31" fmla="*/ 28 h 62"/>
                  <a:gd name="T32" fmla="*/ 44 w 97"/>
                  <a:gd name="T3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62">
                    <a:moveTo>
                      <a:pt x="6" y="14"/>
                    </a:moveTo>
                    <a:cubicBezTo>
                      <a:pt x="6" y="16"/>
                      <a:pt x="6" y="16"/>
                      <a:pt x="6" y="16"/>
                    </a:cubicBezTo>
                    <a:cubicBezTo>
                      <a:pt x="0" y="34"/>
                      <a:pt x="0" y="34"/>
                      <a:pt x="0" y="34"/>
                    </a:cubicBezTo>
                    <a:cubicBezTo>
                      <a:pt x="91" y="62"/>
                      <a:pt x="91" y="62"/>
                      <a:pt x="91" y="62"/>
                    </a:cubicBezTo>
                    <a:cubicBezTo>
                      <a:pt x="97" y="43"/>
                      <a:pt x="97" y="43"/>
                      <a:pt x="97" y="43"/>
                    </a:cubicBezTo>
                    <a:cubicBezTo>
                      <a:pt x="97" y="36"/>
                      <a:pt x="97" y="36"/>
                      <a:pt x="97" y="36"/>
                    </a:cubicBezTo>
                    <a:cubicBezTo>
                      <a:pt x="97" y="34"/>
                      <a:pt x="97" y="28"/>
                      <a:pt x="91" y="28"/>
                    </a:cubicBezTo>
                    <a:cubicBezTo>
                      <a:pt x="75" y="22"/>
                      <a:pt x="75" y="22"/>
                      <a:pt x="75" y="22"/>
                    </a:cubicBezTo>
                    <a:cubicBezTo>
                      <a:pt x="77" y="14"/>
                      <a:pt x="66" y="0"/>
                      <a:pt x="58" y="0"/>
                    </a:cubicBezTo>
                    <a:cubicBezTo>
                      <a:pt x="54" y="0"/>
                      <a:pt x="37" y="0"/>
                      <a:pt x="34" y="8"/>
                    </a:cubicBezTo>
                    <a:cubicBezTo>
                      <a:pt x="21" y="4"/>
                      <a:pt x="21" y="4"/>
                      <a:pt x="21" y="4"/>
                    </a:cubicBezTo>
                    <a:cubicBezTo>
                      <a:pt x="12" y="0"/>
                      <a:pt x="9" y="4"/>
                      <a:pt x="6" y="14"/>
                    </a:cubicBezTo>
                    <a:close/>
                    <a:moveTo>
                      <a:pt x="44" y="14"/>
                    </a:moveTo>
                    <a:cubicBezTo>
                      <a:pt x="54" y="8"/>
                      <a:pt x="54" y="8"/>
                      <a:pt x="54" y="8"/>
                    </a:cubicBezTo>
                    <a:cubicBezTo>
                      <a:pt x="62" y="14"/>
                      <a:pt x="62" y="14"/>
                      <a:pt x="62" y="22"/>
                    </a:cubicBezTo>
                    <a:cubicBezTo>
                      <a:pt x="54" y="28"/>
                      <a:pt x="54" y="28"/>
                      <a:pt x="54" y="28"/>
                    </a:cubicBezTo>
                    <a:cubicBezTo>
                      <a:pt x="44" y="22"/>
                      <a:pt x="44" y="22"/>
                      <a:pt x="4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2">
                <a:extLst>
                  <a:ext uri="{FF2B5EF4-FFF2-40B4-BE49-F238E27FC236}">
                    <a16:creationId xmlns:a16="http://schemas.microsoft.com/office/drawing/2014/main" xmlns="" id="{17DF34D4-B73D-48AC-8D5D-E71AE9ED624A}"/>
                  </a:ext>
                </a:extLst>
              </p:cNvPr>
              <p:cNvSpPr>
                <a:spLocks noEditPoints="1"/>
              </p:cNvSpPr>
              <p:nvPr/>
            </p:nvSpPr>
            <p:spPr bwMode="auto">
              <a:xfrm>
                <a:off x="3565" y="724"/>
                <a:ext cx="273" cy="288"/>
              </a:xfrm>
              <a:custGeom>
                <a:avLst/>
                <a:gdLst>
                  <a:gd name="T0" fmla="*/ 78 w 178"/>
                  <a:gd name="T1" fmla="*/ 187 h 187"/>
                  <a:gd name="T2" fmla="*/ 77 w 178"/>
                  <a:gd name="T3" fmla="*/ 187 h 187"/>
                  <a:gd name="T4" fmla="*/ 3 w 178"/>
                  <a:gd name="T5" fmla="*/ 159 h 187"/>
                  <a:gd name="T6" fmla="*/ 3 w 178"/>
                  <a:gd name="T7" fmla="*/ 154 h 187"/>
                  <a:gd name="T8" fmla="*/ 3 w 178"/>
                  <a:gd name="T9" fmla="*/ 152 h 187"/>
                  <a:gd name="T10" fmla="*/ 41 w 178"/>
                  <a:gd name="T11" fmla="*/ 0 h 187"/>
                  <a:gd name="T12" fmla="*/ 51 w 178"/>
                  <a:gd name="T13" fmla="*/ 0 h 187"/>
                  <a:gd name="T14" fmla="*/ 52 w 178"/>
                  <a:gd name="T15" fmla="*/ 0 h 187"/>
                  <a:gd name="T16" fmla="*/ 56 w 178"/>
                  <a:gd name="T17" fmla="*/ 0 h 187"/>
                  <a:gd name="T18" fmla="*/ 54 w 178"/>
                  <a:gd name="T19" fmla="*/ 9 h 187"/>
                  <a:gd name="T20" fmla="*/ 168 w 178"/>
                  <a:gd name="T21" fmla="*/ 39 h 187"/>
                  <a:gd name="T22" fmla="*/ 169 w 178"/>
                  <a:gd name="T23" fmla="*/ 28 h 187"/>
                  <a:gd name="T24" fmla="*/ 174 w 178"/>
                  <a:gd name="T25" fmla="*/ 28 h 187"/>
                  <a:gd name="T26" fmla="*/ 178 w 178"/>
                  <a:gd name="T27" fmla="*/ 39 h 187"/>
                  <a:gd name="T28" fmla="*/ 151 w 178"/>
                  <a:gd name="T29" fmla="*/ 140 h 187"/>
                  <a:gd name="T30" fmla="*/ 143 w 178"/>
                  <a:gd name="T31" fmla="*/ 140 h 187"/>
                  <a:gd name="T32" fmla="*/ 143 w 178"/>
                  <a:gd name="T33" fmla="*/ 140 h 187"/>
                  <a:gd name="T34" fmla="*/ 120 w 178"/>
                  <a:gd name="T35" fmla="*/ 137 h 187"/>
                  <a:gd name="T36" fmla="*/ 110 w 178"/>
                  <a:gd name="T37" fmla="*/ 137 h 187"/>
                  <a:gd name="T38" fmla="*/ 97 w 178"/>
                  <a:gd name="T39" fmla="*/ 145 h 187"/>
                  <a:gd name="T40" fmla="*/ 87 w 178"/>
                  <a:gd name="T41" fmla="*/ 173 h 187"/>
                  <a:gd name="T42" fmla="*/ 78 w 178"/>
                  <a:gd name="T43" fmla="*/ 187 h 187"/>
                  <a:gd name="T44" fmla="*/ 100 w 178"/>
                  <a:gd name="T45" fmla="*/ 104 h 187"/>
                  <a:gd name="T46" fmla="*/ 128 w 178"/>
                  <a:gd name="T47" fmla="*/ 106 h 187"/>
                  <a:gd name="T48" fmla="*/ 132 w 178"/>
                  <a:gd name="T49" fmla="*/ 79 h 187"/>
                  <a:gd name="T50" fmla="*/ 110 w 178"/>
                  <a:gd name="T51" fmla="*/ 74 h 187"/>
                  <a:gd name="T52" fmla="*/ 120 w 178"/>
                  <a:gd name="T53" fmla="*/ 49 h 187"/>
                  <a:gd name="T54" fmla="*/ 87 w 178"/>
                  <a:gd name="T55" fmla="*/ 39 h 187"/>
                  <a:gd name="T56" fmla="*/ 84 w 178"/>
                  <a:gd name="T57" fmla="*/ 65 h 187"/>
                  <a:gd name="T58" fmla="*/ 54 w 178"/>
                  <a:gd name="T59" fmla="*/ 56 h 187"/>
                  <a:gd name="T60" fmla="*/ 51 w 178"/>
                  <a:gd name="T61" fmla="*/ 88 h 187"/>
                  <a:gd name="T62" fmla="*/ 72 w 178"/>
                  <a:gd name="T63" fmla="*/ 91 h 187"/>
                  <a:gd name="T64" fmla="*/ 66 w 178"/>
                  <a:gd name="T65" fmla="*/ 117 h 187"/>
                  <a:gd name="T66" fmla="*/ 98 w 178"/>
                  <a:gd name="T67" fmla="*/ 131 h 187"/>
                  <a:gd name="T68" fmla="*/ 100 w 178"/>
                  <a:gd name="T69"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87">
                    <a:moveTo>
                      <a:pt x="78" y="187"/>
                    </a:moveTo>
                    <a:cubicBezTo>
                      <a:pt x="78" y="187"/>
                      <a:pt x="78" y="187"/>
                      <a:pt x="77" y="187"/>
                    </a:cubicBezTo>
                    <a:cubicBezTo>
                      <a:pt x="3" y="159"/>
                      <a:pt x="3" y="159"/>
                      <a:pt x="3" y="159"/>
                    </a:cubicBezTo>
                    <a:cubicBezTo>
                      <a:pt x="3" y="154"/>
                      <a:pt x="3" y="154"/>
                      <a:pt x="3" y="154"/>
                    </a:cubicBezTo>
                    <a:cubicBezTo>
                      <a:pt x="3" y="154"/>
                      <a:pt x="0" y="154"/>
                      <a:pt x="3" y="152"/>
                    </a:cubicBezTo>
                    <a:cubicBezTo>
                      <a:pt x="41" y="0"/>
                      <a:pt x="41" y="0"/>
                      <a:pt x="41" y="0"/>
                    </a:cubicBezTo>
                    <a:cubicBezTo>
                      <a:pt x="51" y="0"/>
                      <a:pt x="51" y="0"/>
                      <a:pt x="51" y="0"/>
                    </a:cubicBezTo>
                    <a:cubicBezTo>
                      <a:pt x="51" y="0"/>
                      <a:pt x="51" y="0"/>
                      <a:pt x="52" y="0"/>
                    </a:cubicBezTo>
                    <a:cubicBezTo>
                      <a:pt x="56" y="0"/>
                      <a:pt x="56" y="0"/>
                      <a:pt x="56" y="0"/>
                    </a:cubicBezTo>
                    <a:cubicBezTo>
                      <a:pt x="54" y="9"/>
                      <a:pt x="54" y="9"/>
                      <a:pt x="54" y="9"/>
                    </a:cubicBezTo>
                    <a:cubicBezTo>
                      <a:pt x="168" y="39"/>
                      <a:pt x="168" y="39"/>
                      <a:pt x="168" y="39"/>
                    </a:cubicBezTo>
                    <a:cubicBezTo>
                      <a:pt x="169" y="28"/>
                      <a:pt x="169" y="28"/>
                      <a:pt x="169" y="28"/>
                    </a:cubicBezTo>
                    <a:cubicBezTo>
                      <a:pt x="174" y="28"/>
                      <a:pt x="174" y="28"/>
                      <a:pt x="174" y="28"/>
                    </a:cubicBezTo>
                    <a:cubicBezTo>
                      <a:pt x="177" y="28"/>
                      <a:pt x="178" y="31"/>
                      <a:pt x="178" y="39"/>
                    </a:cubicBezTo>
                    <a:cubicBezTo>
                      <a:pt x="151" y="140"/>
                      <a:pt x="151" y="140"/>
                      <a:pt x="151" y="140"/>
                    </a:cubicBezTo>
                    <a:cubicBezTo>
                      <a:pt x="151" y="140"/>
                      <a:pt x="146" y="140"/>
                      <a:pt x="143" y="140"/>
                    </a:cubicBezTo>
                    <a:cubicBezTo>
                      <a:pt x="143" y="140"/>
                      <a:pt x="143" y="140"/>
                      <a:pt x="143" y="140"/>
                    </a:cubicBezTo>
                    <a:cubicBezTo>
                      <a:pt x="120" y="137"/>
                      <a:pt x="120" y="137"/>
                      <a:pt x="120" y="137"/>
                    </a:cubicBezTo>
                    <a:cubicBezTo>
                      <a:pt x="110" y="137"/>
                      <a:pt x="110" y="137"/>
                      <a:pt x="110" y="137"/>
                    </a:cubicBezTo>
                    <a:cubicBezTo>
                      <a:pt x="100" y="137"/>
                      <a:pt x="98" y="140"/>
                      <a:pt x="97" y="145"/>
                    </a:cubicBezTo>
                    <a:cubicBezTo>
                      <a:pt x="87" y="173"/>
                      <a:pt x="87" y="173"/>
                      <a:pt x="87" y="173"/>
                    </a:cubicBezTo>
                    <a:cubicBezTo>
                      <a:pt x="87" y="177"/>
                      <a:pt x="84" y="187"/>
                      <a:pt x="78" y="187"/>
                    </a:cubicBezTo>
                    <a:close/>
                    <a:moveTo>
                      <a:pt x="100" y="104"/>
                    </a:moveTo>
                    <a:cubicBezTo>
                      <a:pt x="128" y="106"/>
                      <a:pt x="128" y="106"/>
                      <a:pt x="128" y="106"/>
                    </a:cubicBezTo>
                    <a:cubicBezTo>
                      <a:pt x="132" y="79"/>
                      <a:pt x="132" y="79"/>
                      <a:pt x="132" y="79"/>
                    </a:cubicBezTo>
                    <a:cubicBezTo>
                      <a:pt x="110" y="74"/>
                      <a:pt x="110" y="74"/>
                      <a:pt x="110" y="74"/>
                    </a:cubicBezTo>
                    <a:cubicBezTo>
                      <a:pt x="120" y="49"/>
                      <a:pt x="120" y="49"/>
                      <a:pt x="120" y="49"/>
                    </a:cubicBezTo>
                    <a:cubicBezTo>
                      <a:pt x="87" y="39"/>
                      <a:pt x="87" y="39"/>
                      <a:pt x="87" y="39"/>
                    </a:cubicBezTo>
                    <a:cubicBezTo>
                      <a:pt x="84" y="65"/>
                      <a:pt x="84" y="65"/>
                      <a:pt x="84" y="65"/>
                    </a:cubicBezTo>
                    <a:cubicBezTo>
                      <a:pt x="54" y="56"/>
                      <a:pt x="54" y="56"/>
                      <a:pt x="54" y="56"/>
                    </a:cubicBezTo>
                    <a:cubicBezTo>
                      <a:pt x="51" y="88"/>
                      <a:pt x="51" y="88"/>
                      <a:pt x="51" y="88"/>
                    </a:cubicBezTo>
                    <a:cubicBezTo>
                      <a:pt x="72" y="91"/>
                      <a:pt x="72" y="91"/>
                      <a:pt x="72" y="91"/>
                    </a:cubicBezTo>
                    <a:cubicBezTo>
                      <a:pt x="66" y="117"/>
                      <a:pt x="66" y="117"/>
                      <a:pt x="66" y="117"/>
                    </a:cubicBezTo>
                    <a:cubicBezTo>
                      <a:pt x="98" y="131"/>
                      <a:pt x="98" y="131"/>
                      <a:pt x="98" y="131"/>
                    </a:cubicBezTo>
                    <a:lnTo>
                      <a:pt x="10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3">
                <a:extLst>
                  <a:ext uri="{FF2B5EF4-FFF2-40B4-BE49-F238E27FC236}">
                    <a16:creationId xmlns:a16="http://schemas.microsoft.com/office/drawing/2014/main" xmlns="" id="{26F57D8F-1381-4EFB-AA1A-E5A39ED54D1F}"/>
                  </a:ext>
                </a:extLst>
              </p:cNvPr>
              <p:cNvSpPr>
                <a:spLocks noEditPoints="1"/>
              </p:cNvSpPr>
              <p:nvPr/>
            </p:nvSpPr>
            <p:spPr bwMode="auto">
              <a:xfrm>
                <a:off x="3512" y="672"/>
                <a:ext cx="382" cy="403"/>
              </a:xfrm>
              <a:custGeom>
                <a:avLst/>
                <a:gdLst>
                  <a:gd name="T0" fmla="*/ 49 w 248"/>
                  <a:gd name="T1" fmla="*/ 22 h 262"/>
                  <a:gd name="T2" fmla="*/ 0 w 248"/>
                  <a:gd name="T3" fmla="*/ 193 h 262"/>
                  <a:gd name="T4" fmla="*/ 20 w 248"/>
                  <a:gd name="T5" fmla="*/ 221 h 262"/>
                  <a:gd name="T6" fmla="*/ 166 w 248"/>
                  <a:gd name="T7" fmla="*/ 258 h 262"/>
                  <a:gd name="T8" fmla="*/ 191 w 248"/>
                  <a:gd name="T9" fmla="*/ 245 h 262"/>
                  <a:gd name="T10" fmla="*/ 237 w 248"/>
                  <a:gd name="T11" fmla="*/ 73 h 262"/>
                  <a:gd name="T12" fmla="*/ 223 w 248"/>
                  <a:gd name="T13" fmla="*/ 46 h 262"/>
                  <a:gd name="T14" fmla="*/ 208 w 248"/>
                  <a:gd name="T15" fmla="*/ 43 h 262"/>
                  <a:gd name="T16" fmla="*/ 203 w 248"/>
                  <a:gd name="T17" fmla="*/ 51 h 262"/>
                  <a:gd name="T18" fmla="*/ 211 w 248"/>
                  <a:gd name="T19" fmla="*/ 54 h 262"/>
                  <a:gd name="T20" fmla="*/ 223 w 248"/>
                  <a:gd name="T21" fmla="*/ 73 h 262"/>
                  <a:gd name="T22" fmla="*/ 191 w 248"/>
                  <a:gd name="T23" fmla="*/ 174 h 262"/>
                  <a:gd name="T24" fmla="*/ 175 w 248"/>
                  <a:gd name="T25" fmla="*/ 186 h 262"/>
                  <a:gd name="T26" fmla="*/ 144 w 248"/>
                  <a:gd name="T27" fmla="*/ 179 h 262"/>
                  <a:gd name="T28" fmla="*/ 134 w 248"/>
                  <a:gd name="T29" fmla="*/ 184 h 262"/>
                  <a:gd name="T30" fmla="*/ 132 w 248"/>
                  <a:gd name="T31" fmla="*/ 221 h 262"/>
                  <a:gd name="T32" fmla="*/ 109 w 248"/>
                  <a:gd name="T33" fmla="*/ 226 h 262"/>
                  <a:gd name="T34" fmla="*/ 37 w 248"/>
                  <a:gd name="T35" fmla="*/ 207 h 262"/>
                  <a:gd name="T36" fmla="*/ 27 w 248"/>
                  <a:gd name="T37" fmla="*/ 184 h 262"/>
                  <a:gd name="T38" fmla="*/ 65 w 248"/>
                  <a:gd name="T39" fmla="*/ 34 h 262"/>
                  <a:gd name="T40" fmla="*/ 88 w 248"/>
                  <a:gd name="T41" fmla="*/ 22 h 262"/>
                  <a:gd name="T42" fmla="*/ 95 w 248"/>
                  <a:gd name="T43" fmla="*/ 22 h 262"/>
                  <a:gd name="T44" fmla="*/ 100 w 248"/>
                  <a:gd name="T45" fmla="*/ 22 h 262"/>
                  <a:gd name="T46" fmla="*/ 100 w 248"/>
                  <a:gd name="T47" fmla="*/ 14 h 262"/>
                  <a:gd name="T48" fmla="*/ 75 w 248"/>
                  <a:gd name="T49" fmla="*/ 4 h 262"/>
                  <a:gd name="T50" fmla="*/ 49 w 248"/>
                  <a:gd name="T51" fmla="*/ 22 h 262"/>
                  <a:gd name="T52" fmla="*/ 127 w 248"/>
                  <a:gd name="T53" fmla="*/ 226 h 262"/>
                  <a:gd name="T54" fmla="*/ 134 w 248"/>
                  <a:gd name="T55" fmla="*/ 207 h 262"/>
                  <a:gd name="T56" fmla="*/ 137 w 248"/>
                  <a:gd name="T57" fmla="*/ 193 h 262"/>
                  <a:gd name="T58" fmla="*/ 154 w 248"/>
                  <a:gd name="T59" fmla="*/ 186 h 262"/>
                  <a:gd name="T60" fmla="*/ 162 w 248"/>
                  <a:gd name="T61" fmla="*/ 188 h 262"/>
                  <a:gd name="T62" fmla="*/ 191 w 248"/>
                  <a:gd name="T63" fmla="*/ 186 h 262"/>
                  <a:gd name="T64" fmla="*/ 166 w 248"/>
                  <a:gd name="T65" fmla="*/ 203 h 262"/>
                  <a:gd name="T66" fmla="*/ 144 w 248"/>
                  <a:gd name="T67" fmla="*/ 221 h 262"/>
                  <a:gd name="T68" fmla="*/ 127 w 248"/>
                  <a:gd name="T69" fmla="*/ 2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8" h="262">
                    <a:moveTo>
                      <a:pt x="49" y="22"/>
                    </a:moveTo>
                    <a:cubicBezTo>
                      <a:pt x="0" y="193"/>
                      <a:pt x="0" y="193"/>
                      <a:pt x="0" y="193"/>
                    </a:cubicBezTo>
                    <a:cubicBezTo>
                      <a:pt x="0" y="207"/>
                      <a:pt x="6" y="221"/>
                      <a:pt x="20" y="221"/>
                    </a:cubicBezTo>
                    <a:cubicBezTo>
                      <a:pt x="166" y="258"/>
                      <a:pt x="166" y="258"/>
                      <a:pt x="166" y="258"/>
                    </a:cubicBezTo>
                    <a:cubicBezTo>
                      <a:pt x="177" y="262"/>
                      <a:pt x="191" y="258"/>
                      <a:pt x="191" y="245"/>
                    </a:cubicBezTo>
                    <a:cubicBezTo>
                      <a:pt x="237" y="73"/>
                      <a:pt x="237" y="73"/>
                      <a:pt x="237" y="73"/>
                    </a:cubicBezTo>
                    <a:cubicBezTo>
                      <a:pt x="248" y="62"/>
                      <a:pt x="234" y="46"/>
                      <a:pt x="223" y="46"/>
                    </a:cubicBezTo>
                    <a:cubicBezTo>
                      <a:pt x="208" y="43"/>
                      <a:pt x="208" y="43"/>
                      <a:pt x="208" y="43"/>
                    </a:cubicBezTo>
                    <a:cubicBezTo>
                      <a:pt x="203" y="51"/>
                      <a:pt x="203" y="51"/>
                      <a:pt x="203" y="51"/>
                    </a:cubicBezTo>
                    <a:cubicBezTo>
                      <a:pt x="211" y="54"/>
                      <a:pt x="211" y="54"/>
                      <a:pt x="211" y="54"/>
                    </a:cubicBezTo>
                    <a:cubicBezTo>
                      <a:pt x="217" y="54"/>
                      <a:pt x="223" y="62"/>
                      <a:pt x="223" y="73"/>
                    </a:cubicBezTo>
                    <a:cubicBezTo>
                      <a:pt x="191" y="174"/>
                      <a:pt x="191" y="174"/>
                      <a:pt x="191" y="174"/>
                    </a:cubicBezTo>
                    <a:cubicBezTo>
                      <a:pt x="191" y="184"/>
                      <a:pt x="185" y="186"/>
                      <a:pt x="175" y="186"/>
                    </a:cubicBezTo>
                    <a:cubicBezTo>
                      <a:pt x="144" y="179"/>
                      <a:pt x="144" y="179"/>
                      <a:pt x="144" y="179"/>
                    </a:cubicBezTo>
                    <a:cubicBezTo>
                      <a:pt x="144" y="179"/>
                      <a:pt x="137" y="179"/>
                      <a:pt x="134" y="184"/>
                    </a:cubicBezTo>
                    <a:cubicBezTo>
                      <a:pt x="132" y="221"/>
                      <a:pt x="132" y="221"/>
                      <a:pt x="132" y="221"/>
                    </a:cubicBezTo>
                    <a:cubicBezTo>
                      <a:pt x="131" y="221"/>
                      <a:pt x="121" y="226"/>
                      <a:pt x="109" y="226"/>
                    </a:cubicBezTo>
                    <a:cubicBezTo>
                      <a:pt x="37" y="207"/>
                      <a:pt x="37" y="207"/>
                      <a:pt x="37" y="207"/>
                    </a:cubicBezTo>
                    <a:cubicBezTo>
                      <a:pt x="27" y="203"/>
                      <a:pt x="20" y="193"/>
                      <a:pt x="27" y="184"/>
                    </a:cubicBezTo>
                    <a:cubicBezTo>
                      <a:pt x="65" y="34"/>
                      <a:pt x="65" y="34"/>
                      <a:pt x="65" y="34"/>
                    </a:cubicBezTo>
                    <a:cubicBezTo>
                      <a:pt x="67" y="22"/>
                      <a:pt x="75" y="16"/>
                      <a:pt x="88" y="22"/>
                    </a:cubicBezTo>
                    <a:cubicBezTo>
                      <a:pt x="95" y="22"/>
                      <a:pt x="95" y="22"/>
                      <a:pt x="95" y="22"/>
                    </a:cubicBezTo>
                    <a:cubicBezTo>
                      <a:pt x="100" y="22"/>
                      <a:pt x="100" y="22"/>
                      <a:pt x="100" y="22"/>
                    </a:cubicBezTo>
                    <a:cubicBezTo>
                      <a:pt x="100" y="14"/>
                      <a:pt x="100" y="14"/>
                      <a:pt x="100" y="14"/>
                    </a:cubicBezTo>
                    <a:cubicBezTo>
                      <a:pt x="75" y="4"/>
                      <a:pt x="75" y="4"/>
                      <a:pt x="75" y="4"/>
                    </a:cubicBezTo>
                    <a:cubicBezTo>
                      <a:pt x="65" y="0"/>
                      <a:pt x="54" y="8"/>
                      <a:pt x="49" y="22"/>
                    </a:cubicBezTo>
                    <a:close/>
                    <a:moveTo>
                      <a:pt x="127" y="226"/>
                    </a:moveTo>
                    <a:cubicBezTo>
                      <a:pt x="127" y="221"/>
                      <a:pt x="132" y="221"/>
                      <a:pt x="134" y="207"/>
                    </a:cubicBezTo>
                    <a:cubicBezTo>
                      <a:pt x="137" y="193"/>
                      <a:pt x="137" y="193"/>
                      <a:pt x="137" y="193"/>
                    </a:cubicBezTo>
                    <a:cubicBezTo>
                      <a:pt x="143" y="188"/>
                      <a:pt x="144" y="184"/>
                      <a:pt x="154" y="186"/>
                    </a:cubicBezTo>
                    <a:cubicBezTo>
                      <a:pt x="162" y="188"/>
                      <a:pt x="162" y="188"/>
                      <a:pt x="162" y="188"/>
                    </a:cubicBezTo>
                    <a:cubicBezTo>
                      <a:pt x="177" y="193"/>
                      <a:pt x="191" y="186"/>
                      <a:pt x="191" y="186"/>
                    </a:cubicBezTo>
                    <a:cubicBezTo>
                      <a:pt x="191" y="186"/>
                      <a:pt x="177" y="200"/>
                      <a:pt x="166" y="203"/>
                    </a:cubicBezTo>
                    <a:cubicBezTo>
                      <a:pt x="144" y="221"/>
                      <a:pt x="144" y="221"/>
                      <a:pt x="144" y="221"/>
                    </a:cubicBezTo>
                    <a:cubicBezTo>
                      <a:pt x="134" y="221"/>
                      <a:pt x="127" y="226"/>
                      <a:pt x="127"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4">
                <a:extLst>
                  <a:ext uri="{FF2B5EF4-FFF2-40B4-BE49-F238E27FC236}">
                    <a16:creationId xmlns:a16="http://schemas.microsoft.com/office/drawing/2014/main" xmlns="" id="{C219DCE1-EB7B-4278-BF88-7B91B40D3F2E}"/>
                  </a:ext>
                </a:extLst>
              </p:cNvPr>
              <p:cNvSpPr>
                <a:spLocks noEditPoints="1"/>
              </p:cNvSpPr>
              <p:nvPr/>
            </p:nvSpPr>
            <p:spPr bwMode="auto">
              <a:xfrm>
                <a:off x="3666" y="672"/>
                <a:ext cx="149" cy="95"/>
              </a:xfrm>
              <a:custGeom>
                <a:avLst/>
                <a:gdLst>
                  <a:gd name="T0" fmla="*/ 6 w 97"/>
                  <a:gd name="T1" fmla="*/ 14 h 62"/>
                  <a:gd name="T2" fmla="*/ 6 w 97"/>
                  <a:gd name="T3" fmla="*/ 16 h 62"/>
                  <a:gd name="T4" fmla="*/ 0 w 97"/>
                  <a:gd name="T5" fmla="*/ 34 h 62"/>
                  <a:gd name="T6" fmla="*/ 91 w 97"/>
                  <a:gd name="T7" fmla="*/ 62 h 62"/>
                  <a:gd name="T8" fmla="*/ 97 w 97"/>
                  <a:gd name="T9" fmla="*/ 43 h 62"/>
                  <a:gd name="T10" fmla="*/ 97 w 97"/>
                  <a:gd name="T11" fmla="*/ 36 h 62"/>
                  <a:gd name="T12" fmla="*/ 91 w 97"/>
                  <a:gd name="T13" fmla="*/ 28 h 62"/>
                  <a:gd name="T14" fmla="*/ 75 w 97"/>
                  <a:gd name="T15" fmla="*/ 22 h 62"/>
                  <a:gd name="T16" fmla="*/ 58 w 97"/>
                  <a:gd name="T17" fmla="*/ 0 h 62"/>
                  <a:gd name="T18" fmla="*/ 34 w 97"/>
                  <a:gd name="T19" fmla="*/ 8 h 62"/>
                  <a:gd name="T20" fmla="*/ 21 w 97"/>
                  <a:gd name="T21" fmla="*/ 4 h 62"/>
                  <a:gd name="T22" fmla="*/ 6 w 97"/>
                  <a:gd name="T23" fmla="*/ 14 h 62"/>
                  <a:gd name="T24" fmla="*/ 44 w 97"/>
                  <a:gd name="T25" fmla="*/ 14 h 62"/>
                  <a:gd name="T26" fmla="*/ 54 w 97"/>
                  <a:gd name="T27" fmla="*/ 8 h 62"/>
                  <a:gd name="T28" fmla="*/ 62 w 97"/>
                  <a:gd name="T29" fmla="*/ 22 h 62"/>
                  <a:gd name="T30" fmla="*/ 54 w 97"/>
                  <a:gd name="T31" fmla="*/ 28 h 62"/>
                  <a:gd name="T32" fmla="*/ 44 w 97"/>
                  <a:gd name="T3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62">
                    <a:moveTo>
                      <a:pt x="6" y="14"/>
                    </a:moveTo>
                    <a:cubicBezTo>
                      <a:pt x="6" y="16"/>
                      <a:pt x="6" y="16"/>
                      <a:pt x="6" y="16"/>
                    </a:cubicBezTo>
                    <a:cubicBezTo>
                      <a:pt x="0" y="34"/>
                      <a:pt x="0" y="34"/>
                      <a:pt x="0" y="34"/>
                    </a:cubicBezTo>
                    <a:cubicBezTo>
                      <a:pt x="91" y="62"/>
                      <a:pt x="91" y="62"/>
                      <a:pt x="91" y="62"/>
                    </a:cubicBezTo>
                    <a:cubicBezTo>
                      <a:pt x="97" y="43"/>
                      <a:pt x="97" y="43"/>
                      <a:pt x="97" y="43"/>
                    </a:cubicBezTo>
                    <a:cubicBezTo>
                      <a:pt x="97" y="36"/>
                      <a:pt x="97" y="36"/>
                      <a:pt x="97" y="36"/>
                    </a:cubicBezTo>
                    <a:cubicBezTo>
                      <a:pt x="97" y="34"/>
                      <a:pt x="97" y="28"/>
                      <a:pt x="91" y="28"/>
                    </a:cubicBezTo>
                    <a:cubicBezTo>
                      <a:pt x="75" y="22"/>
                      <a:pt x="75" y="22"/>
                      <a:pt x="75" y="22"/>
                    </a:cubicBezTo>
                    <a:cubicBezTo>
                      <a:pt x="77" y="14"/>
                      <a:pt x="66" y="0"/>
                      <a:pt x="58" y="0"/>
                    </a:cubicBezTo>
                    <a:cubicBezTo>
                      <a:pt x="54" y="0"/>
                      <a:pt x="37" y="0"/>
                      <a:pt x="34" y="8"/>
                    </a:cubicBezTo>
                    <a:cubicBezTo>
                      <a:pt x="21" y="4"/>
                      <a:pt x="21" y="4"/>
                      <a:pt x="21" y="4"/>
                    </a:cubicBezTo>
                    <a:cubicBezTo>
                      <a:pt x="12" y="0"/>
                      <a:pt x="9" y="4"/>
                      <a:pt x="6" y="14"/>
                    </a:cubicBezTo>
                    <a:close/>
                    <a:moveTo>
                      <a:pt x="44" y="14"/>
                    </a:moveTo>
                    <a:cubicBezTo>
                      <a:pt x="54" y="8"/>
                      <a:pt x="54" y="8"/>
                      <a:pt x="54" y="8"/>
                    </a:cubicBezTo>
                    <a:cubicBezTo>
                      <a:pt x="62" y="14"/>
                      <a:pt x="62" y="14"/>
                      <a:pt x="62" y="22"/>
                    </a:cubicBezTo>
                    <a:cubicBezTo>
                      <a:pt x="54" y="28"/>
                      <a:pt x="54" y="28"/>
                      <a:pt x="54" y="28"/>
                    </a:cubicBezTo>
                    <a:cubicBezTo>
                      <a:pt x="44" y="22"/>
                      <a:pt x="44" y="22"/>
                      <a:pt x="4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5">
                <a:extLst>
                  <a:ext uri="{FF2B5EF4-FFF2-40B4-BE49-F238E27FC236}">
                    <a16:creationId xmlns:a16="http://schemas.microsoft.com/office/drawing/2014/main" xmlns="" id="{B67145FA-F640-45D8-BC80-6441A0D49990}"/>
                  </a:ext>
                </a:extLst>
              </p:cNvPr>
              <p:cNvSpPr>
                <a:spLocks noEditPoints="1"/>
              </p:cNvSpPr>
              <p:nvPr/>
            </p:nvSpPr>
            <p:spPr bwMode="auto">
              <a:xfrm>
                <a:off x="3565" y="724"/>
                <a:ext cx="273" cy="288"/>
              </a:xfrm>
              <a:custGeom>
                <a:avLst/>
                <a:gdLst>
                  <a:gd name="T0" fmla="*/ 78 w 178"/>
                  <a:gd name="T1" fmla="*/ 187 h 187"/>
                  <a:gd name="T2" fmla="*/ 77 w 178"/>
                  <a:gd name="T3" fmla="*/ 187 h 187"/>
                  <a:gd name="T4" fmla="*/ 3 w 178"/>
                  <a:gd name="T5" fmla="*/ 159 h 187"/>
                  <a:gd name="T6" fmla="*/ 3 w 178"/>
                  <a:gd name="T7" fmla="*/ 154 h 187"/>
                  <a:gd name="T8" fmla="*/ 3 w 178"/>
                  <a:gd name="T9" fmla="*/ 152 h 187"/>
                  <a:gd name="T10" fmla="*/ 41 w 178"/>
                  <a:gd name="T11" fmla="*/ 0 h 187"/>
                  <a:gd name="T12" fmla="*/ 51 w 178"/>
                  <a:gd name="T13" fmla="*/ 0 h 187"/>
                  <a:gd name="T14" fmla="*/ 52 w 178"/>
                  <a:gd name="T15" fmla="*/ 0 h 187"/>
                  <a:gd name="T16" fmla="*/ 56 w 178"/>
                  <a:gd name="T17" fmla="*/ 0 h 187"/>
                  <a:gd name="T18" fmla="*/ 54 w 178"/>
                  <a:gd name="T19" fmla="*/ 9 h 187"/>
                  <a:gd name="T20" fmla="*/ 168 w 178"/>
                  <a:gd name="T21" fmla="*/ 39 h 187"/>
                  <a:gd name="T22" fmla="*/ 169 w 178"/>
                  <a:gd name="T23" fmla="*/ 28 h 187"/>
                  <a:gd name="T24" fmla="*/ 174 w 178"/>
                  <a:gd name="T25" fmla="*/ 28 h 187"/>
                  <a:gd name="T26" fmla="*/ 178 w 178"/>
                  <a:gd name="T27" fmla="*/ 39 h 187"/>
                  <a:gd name="T28" fmla="*/ 151 w 178"/>
                  <a:gd name="T29" fmla="*/ 140 h 187"/>
                  <a:gd name="T30" fmla="*/ 143 w 178"/>
                  <a:gd name="T31" fmla="*/ 140 h 187"/>
                  <a:gd name="T32" fmla="*/ 143 w 178"/>
                  <a:gd name="T33" fmla="*/ 140 h 187"/>
                  <a:gd name="T34" fmla="*/ 120 w 178"/>
                  <a:gd name="T35" fmla="*/ 137 h 187"/>
                  <a:gd name="T36" fmla="*/ 110 w 178"/>
                  <a:gd name="T37" fmla="*/ 137 h 187"/>
                  <a:gd name="T38" fmla="*/ 97 w 178"/>
                  <a:gd name="T39" fmla="*/ 145 h 187"/>
                  <a:gd name="T40" fmla="*/ 87 w 178"/>
                  <a:gd name="T41" fmla="*/ 173 h 187"/>
                  <a:gd name="T42" fmla="*/ 78 w 178"/>
                  <a:gd name="T43" fmla="*/ 187 h 187"/>
                  <a:gd name="T44" fmla="*/ 100 w 178"/>
                  <a:gd name="T45" fmla="*/ 104 h 187"/>
                  <a:gd name="T46" fmla="*/ 128 w 178"/>
                  <a:gd name="T47" fmla="*/ 106 h 187"/>
                  <a:gd name="T48" fmla="*/ 132 w 178"/>
                  <a:gd name="T49" fmla="*/ 79 h 187"/>
                  <a:gd name="T50" fmla="*/ 110 w 178"/>
                  <a:gd name="T51" fmla="*/ 74 h 187"/>
                  <a:gd name="T52" fmla="*/ 120 w 178"/>
                  <a:gd name="T53" fmla="*/ 49 h 187"/>
                  <a:gd name="T54" fmla="*/ 87 w 178"/>
                  <a:gd name="T55" fmla="*/ 39 h 187"/>
                  <a:gd name="T56" fmla="*/ 84 w 178"/>
                  <a:gd name="T57" fmla="*/ 65 h 187"/>
                  <a:gd name="T58" fmla="*/ 54 w 178"/>
                  <a:gd name="T59" fmla="*/ 56 h 187"/>
                  <a:gd name="T60" fmla="*/ 51 w 178"/>
                  <a:gd name="T61" fmla="*/ 88 h 187"/>
                  <a:gd name="T62" fmla="*/ 72 w 178"/>
                  <a:gd name="T63" fmla="*/ 91 h 187"/>
                  <a:gd name="T64" fmla="*/ 66 w 178"/>
                  <a:gd name="T65" fmla="*/ 117 h 187"/>
                  <a:gd name="T66" fmla="*/ 98 w 178"/>
                  <a:gd name="T67" fmla="*/ 131 h 187"/>
                  <a:gd name="T68" fmla="*/ 100 w 178"/>
                  <a:gd name="T69"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87">
                    <a:moveTo>
                      <a:pt x="78" y="187"/>
                    </a:moveTo>
                    <a:cubicBezTo>
                      <a:pt x="78" y="187"/>
                      <a:pt x="78" y="187"/>
                      <a:pt x="77" y="187"/>
                    </a:cubicBezTo>
                    <a:cubicBezTo>
                      <a:pt x="3" y="159"/>
                      <a:pt x="3" y="159"/>
                      <a:pt x="3" y="159"/>
                    </a:cubicBezTo>
                    <a:cubicBezTo>
                      <a:pt x="3" y="154"/>
                      <a:pt x="3" y="154"/>
                      <a:pt x="3" y="154"/>
                    </a:cubicBezTo>
                    <a:cubicBezTo>
                      <a:pt x="3" y="154"/>
                      <a:pt x="0" y="154"/>
                      <a:pt x="3" y="152"/>
                    </a:cubicBezTo>
                    <a:cubicBezTo>
                      <a:pt x="41" y="0"/>
                      <a:pt x="41" y="0"/>
                      <a:pt x="41" y="0"/>
                    </a:cubicBezTo>
                    <a:cubicBezTo>
                      <a:pt x="51" y="0"/>
                      <a:pt x="51" y="0"/>
                      <a:pt x="51" y="0"/>
                    </a:cubicBezTo>
                    <a:cubicBezTo>
                      <a:pt x="51" y="0"/>
                      <a:pt x="51" y="0"/>
                      <a:pt x="52" y="0"/>
                    </a:cubicBezTo>
                    <a:cubicBezTo>
                      <a:pt x="56" y="0"/>
                      <a:pt x="56" y="0"/>
                      <a:pt x="56" y="0"/>
                    </a:cubicBezTo>
                    <a:cubicBezTo>
                      <a:pt x="54" y="9"/>
                      <a:pt x="54" y="9"/>
                      <a:pt x="54" y="9"/>
                    </a:cubicBezTo>
                    <a:cubicBezTo>
                      <a:pt x="168" y="39"/>
                      <a:pt x="168" y="39"/>
                      <a:pt x="168" y="39"/>
                    </a:cubicBezTo>
                    <a:cubicBezTo>
                      <a:pt x="169" y="28"/>
                      <a:pt x="169" y="28"/>
                      <a:pt x="169" y="28"/>
                    </a:cubicBezTo>
                    <a:cubicBezTo>
                      <a:pt x="174" y="28"/>
                      <a:pt x="174" y="28"/>
                      <a:pt x="174" y="28"/>
                    </a:cubicBezTo>
                    <a:cubicBezTo>
                      <a:pt x="177" y="28"/>
                      <a:pt x="178" y="31"/>
                      <a:pt x="178" y="39"/>
                    </a:cubicBezTo>
                    <a:cubicBezTo>
                      <a:pt x="151" y="140"/>
                      <a:pt x="151" y="140"/>
                      <a:pt x="151" y="140"/>
                    </a:cubicBezTo>
                    <a:cubicBezTo>
                      <a:pt x="151" y="140"/>
                      <a:pt x="146" y="140"/>
                      <a:pt x="143" y="140"/>
                    </a:cubicBezTo>
                    <a:cubicBezTo>
                      <a:pt x="143" y="140"/>
                      <a:pt x="143" y="140"/>
                      <a:pt x="143" y="140"/>
                    </a:cubicBezTo>
                    <a:cubicBezTo>
                      <a:pt x="120" y="137"/>
                      <a:pt x="120" y="137"/>
                      <a:pt x="120" y="137"/>
                    </a:cubicBezTo>
                    <a:cubicBezTo>
                      <a:pt x="110" y="137"/>
                      <a:pt x="110" y="137"/>
                      <a:pt x="110" y="137"/>
                    </a:cubicBezTo>
                    <a:cubicBezTo>
                      <a:pt x="100" y="137"/>
                      <a:pt x="98" y="140"/>
                      <a:pt x="97" y="145"/>
                    </a:cubicBezTo>
                    <a:cubicBezTo>
                      <a:pt x="87" y="173"/>
                      <a:pt x="87" y="173"/>
                      <a:pt x="87" y="173"/>
                    </a:cubicBezTo>
                    <a:cubicBezTo>
                      <a:pt x="87" y="177"/>
                      <a:pt x="84" y="187"/>
                      <a:pt x="78" y="187"/>
                    </a:cubicBezTo>
                    <a:close/>
                    <a:moveTo>
                      <a:pt x="100" y="104"/>
                    </a:moveTo>
                    <a:cubicBezTo>
                      <a:pt x="128" y="106"/>
                      <a:pt x="128" y="106"/>
                      <a:pt x="128" y="106"/>
                    </a:cubicBezTo>
                    <a:cubicBezTo>
                      <a:pt x="132" y="79"/>
                      <a:pt x="132" y="79"/>
                      <a:pt x="132" y="79"/>
                    </a:cubicBezTo>
                    <a:cubicBezTo>
                      <a:pt x="110" y="74"/>
                      <a:pt x="110" y="74"/>
                      <a:pt x="110" y="74"/>
                    </a:cubicBezTo>
                    <a:cubicBezTo>
                      <a:pt x="120" y="49"/>
                      <a:pt x="120" y="49"/>
                      <a:pt x="120" y="49"/>
                    </a:cubicBezTo>
                    <a:cubicBezTo>
                      <a:pt x="87" y="39"/>
                      <a:pt x="87" y="39"/>
                      <a:pt x="87" y="39"/>
                    </a:cubicBezTo>
                    <a:cubicBezTo>
                      <a:pt x="84" y="65"/>
                      <a:pt x="84" y="65"/>
                      <a:pt x="84" y="65"/>
                    </a:cubicBezTo>
                    <a:cubicBezTo>
                      <a:pt x="54" y="56"/>
                      <a:pt x="54" y="56"/>
                      <a:pt x="54" y="56"/>
                    </a:cubicBezTo>
                    <a:cubicBezTo>
                      <a:pt x="51" y="88"/>
                      <a:pt x="51" y="88"/>
                      <a:pt x="51" y="88"/>
                    </a:cubicBezTo>
                    <a:cubicBezTo>
                      <a:pt x="72" y="91"/>
                      <a:pt x="72" y="91"/>
                      <a:pt x="72" y="91"/>
                    </a:cubicBezTo>
                    <a:cubicBezTo>
                      <a:pt x="66" y="117"/>
                      <a:pt x="66" y="117"/>
                      <a:pt x="66" y="117"/>
                    </a:cubicBezTo>
                    <a:cubicBezTo>
                      <a:pt x="98" y="131"/>
                      <a:pt x="98" y="131"/>
                      <a:pt x="98" y="131"/>
                    </a:cubicBezTo>
                    <a:lnTo>
                      <a:pt x="10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78">
              <a:extLst>
                <a:ext uri="{FF2B5EF4-FFF2-40B4-BE49-F238E27FC236}">
                  <a16:creationId xmlns:a16="http://schemas.microsoft.com/office/drawing/2014/main" xmlns="" id="{7E4FA523-A484-4C27-9C7A-A686AAA4FF3C}"/>
                </a:ext>
              </a:extLst>
            </p:cNvPr>
            <p:cNvGrpSpPr>
              <a:grpSpLocks noChangeAspect="1"/>
            </p:cNvGrpSpPr>
            <p:nvPr/>
          </p:nvGrpSpPr>
          <p:grpSpPr bwMode="auto">
            <a:xfrm>
              <a:off x="4892011" y="1743267"/>
              <a:ext cx="672398" cy="357025"/>
              <a:chOff x="3498" y="1606"/>
              <a:chExt cx="452" cy="240"/>
            </a:xfrm>
            <a:solidFill>
              <a:srgbClr val="3CDEFE"/>
            </a:solidFill>
          </p:grpSpPr>
          <p:sp>
            <p:nvSpPr>
              <p:cNvPr id="99" name="Freeform 79">
                <a:extLst>
                  <a:ext uri="{FF2B5EF4-FFF2-40B4-BE49-F238E27FC236}">
                    <a16:creationId xmlns:a16="http://schemas.microsoft.com/office/drawing/2014/main" xmlns="" id="{20C526D8-3D66-4632-A121-BF02D3A5975F}"/>
                  </a:ext>
                </a:extLst>
              </p:cNvPr>
              <p:cNvSpPr>
                <a:spLocks noEditPoints="1"/>
              </p:cNvSpPr>
              <p:nvPr/>
            </p:nvSpPr>
            <p:spPr bwMode="auto">
              <a:xfrm>
                <a:off x="3498" y="1606"/>
                <a:ext cx="452" cy="172"/>
              </a:xfrm>
              <a:custGeom>
                <a:avLst/>
                <a:gdLst>
                  <a:gd name="T0" fmla="*/ 418 w 452"/>
                  <a:gd name="T1" fmla="*/ 172 h 172"/>
                  <a:gd name="T2" fmla="*/ 452 w 452"/>
                  <a:gd name="T3" fmla="*/ 0 h 172"/>
                  <a:gd name="T4" fmla="*/ 0 w 452"/>
                  <a:gd name="T5" fmla="*/ 0 h 172"/>
                  <a:gd name="T6" fmla="*/ 32 w 452"/>
                  <a:gd name="T7" fmla="*/ 172 h 172"/>
                  <a:gd name="T8" fmla="*/ 418 w 452"/>
                  <a:gd name="T9" fmla="*/ 172 h 172"/>
                  <a:gd name="T10" fmla="*/ 177 w 452"/>
                  <a:gd name="T11" fmla="*/ 76 h 172"/>
                  <a:gd name="T12" fmla="*/ 212 w 452"/>
                  <a:gd name="T13" fmla="*/ 76 h 172"/>
                  <a:gd name="T14" fmla="*/ 212 w 452"/>
                  <a:gd name="T15" fmla="*/ 41 h 172"/>
                  <a:gd name="T16" fmla="*/ 244 w 452"/>
                  <a:gd name="T17" fmla="*/ 41 h 172"/>
                  <a:gd name="T18" fmla="*/ 244 w 452"/>
                  <a:gd name="T19" fmla="*/ 76 h 172"/>
                  <a:gd name="T20" fmla="*/ 277 w 452"/>
                  <a:gd name="T21" fmla="*/ 76 h 172"/>
                  <a:gd name="T22" fmla="*/ 277 w 452"/>
                  <a:gd name="T23" fmla="*/ 103 h 172"/>
                  <a:gd name="T24" fmla="*/ 244 w 452"/>
                  <a:gd name="T25" fmla="*/ 103 h 172"/>
                  <a:gd name="T26" fmla="*/ 244 w 452"/>
                  <a:gd name="T27" fmla="*/ 143 h 172"/>
                  <a:gd name="T28" fmla="*/ 212 w 452"/>
                  <a:gd name="T29" fmla="*/ 143 h 172"/>
                  <a:gd name="T30" fmla="*/ 212 w 452"/>
                  <a:gd name="T31" fmla="*/ 103 h 172"/>
                  <a:gd name="T32" fmla="*/ 177 w 452"/>
                  <a:gd name="T33" fmla="*/ 103 h 172"/>
                  <a:gd name="T34" fmla="*/ 177 w 452"/>
                  <a:gd name="T35"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2" h="172">
                    <a:moveTo>
                      <a:pt x="418" y="172"/>
                    </a:moveTo>
                    <a:lnTo>
                      <a:pt x="452" y="0"/>
                    </a:lnTo>
                    <a:lnTo>
                      <a:pt x="0" y="0"/>
                    </a:lnTo>
                    <a:lnTo>
                      <a:pt x="32" y="172"/>
                    </a:lnTo>
                    <a:lnTo>
                      <a:pt x="418" y="172"/>
                    </a:lnTo>
                    <a:close/>
                    <a:moveTo>
                      <a:pt x="177" y="76"/>
                    </a:moveTo>
                    <a:lnTo>
                      <a:pt x="212" y="76"/>
                    </a:lnTo>
                    <a:lnTo>
                      <a:pt x="212" y="41"/>
                    </a:lnTo>
                    <a:lnTo>
                      <a:pt x="244" y="41"/>
                    </a:lnTo>
                    <a:lnTo>
                      <a:pt x="244" y="76"/>
                    </a:lnTo>
                    <a:lnTo>
                      <a:pt x="277" y="76"/>
                    </a:lnTo>
                    <a:lnTo>
                      <a:pt x="277" y="103"/>
                    </a:lnTo>
                    <a:lnTo>
                      <a:pt x="244" y="103"/>
                    </a:lnTo>
                    <a:lnTo>
                      <a:pt x="244" y="143"/>
                    </a:lnTo>
                    <a:lnTo>
                      <a:pt x="212" y="143"/>
                    </a:lnTo>
                    <a:lnTo>
                      <a:pt x="212" y="103"/>
                    </a:lnTo>
                    <a:lnTo>
                      <a:pt x="177" y="103"/>
                    </a:lnTo>
                    <a:lnTo>
                      <a:pt x="177"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0">
                <a:extLst>
                  <a:ext uri="{FF2B5EF4-FFF2-40B4-BE49-F238E27FC236}">
                    <a16:creationId xmlns:a16="http://schemas.microsoft.com/office/drawing/2014/main" xmlns="" id="{665765FF-131F-4A9E-B512-E22C0CCD697D}"/>
                  </a:ext>
                </a:extLst>
              </p:cNvPr>
              <p:cNvSpPr>
                <a:spLocks/>
              </p:cNvSpPr>
              <p:nvPr/>
            </p:nvSpPr>
            <p:spPr bwMode="auto">
              <a:xfrm>
                <a:off x="3507" y="1792"/>
                <a:ext cx="435" cy="54"/>
              </a:xfrm>
              <a:custGeom>
                <a:avLst/>
                <a:gdLst>
                  <a:gd name="T0" fmla="*/ 214 w 228"/>
                  <a:gd name="T1" fmla="*/ 0 h 28"/>
                  <a:gd name="T2" fmla="*/ 12 w 228"/>
                  <a:gd name="T3" fmla="*/ 0 h 28"/>
                  <a:gd name="T4" fmla="*/ 0 w 228"/>
                  <a:gd name="T5" fmla="*/ 14 h 28"/>
                  <a:gd name="T6" fmla="*/ 0 w 228"/>
                  <a:gd name="T7" fmla="*/ 28 h 28"/>
                  <a:gd name="T8" fmla="*/ 228 w 228"/>
                  <a:gd name="T9" fmla="*/ 28 h 28"/>
                  <a:gd name="T10" fmla="*/ 228 w 228"/>
                  <a:gd name="T11" fmla="*/ 14 h 28"/>
                  <a:gd name="T12" fmla="*/ 214 w 22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28" h="28">
                    <a:moveTo>
                      <a:pt x="214" y="0"/>
                    </a:moveTo>
                    <a:cubicBezTo>
                      <a:pt x="12" y="0"/>
                      <a:pt x="12" y="0"/>
                      <a:pt x="12" y="0"/>
                    </a:cubicBezTo>
                    <a:cubicBezTo>
                      <a:pt x="6" y="0"/>
                      <a:pt x="0" y="8"/>
                      <a:pt x="0" y="14"/>
                    </a:cubicBezTo>
                    <a:cubicBezTo>
                      <a:pt x="0" y="28"/>
                      <a:pt x="0" y="28"/>
                      <a:pt x="0" y="28"/>
                    </a:cubicBezTo>
                    <a:cubicBezTo>
                      <a:pt x="228" y="28"/>
                      <a:pt x="228" y="28"/>
                      <a:pt x="228" y="28"/>
                    </a:cubicBezTo>
                    <a:cubicBezTo>
                      <a:pt x="228" y="14"/>
                      <a:pt x="228" y="14"/>
                      <a:pt x="228" y="14"/>
                    </a:cubicBezTo>
                    <a:cubicBezTo>
                      <a:pt x="228" y="8"/>
                      <a:pt x="222" y="0"/>
                      <a:pt x="21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1">
                <a:extLst>
                  <a:ext uri="{FF2B5EF4-FFF2-40B4-BE49-F238E27FC236}">
                    <a16:creationId xmlns:a16="http://schemas.microsoft.com/office/drawing/2014/main" xmlns="" id="{59F3C59C-9DA0-4562-95A7-F4046AEE0879}"/>
                  </a:ext>
                </a:extLst>
              </p:cNvPr>
              <p:cNvSpPr>
                <a:spLocks noEditPoints="1"/>
              </p:cNvSpPr>
              <p:nvPr/>
            </p:nvSpPr>
            <p:spPr bwMode="auto">
              <a:xfrm>
                <a:off x="3498" y="1606"/>
                <a:ext cx="452" cy="172"/>
              </a:xfrm>
              <a:custGeom>
                <a:avLst/>
                <a:gdLst>
                  <a:gd name="T0" fmla="*/ 418 w 452"/>
                  <a:gd name="T1" fmla="*/ 172 h 172"/>
                  <a:gd name="T2" fmla="*/ 452 w 452"/>
                  <a:gd name="T3" fmla="*/ 0 h 172"/>
                  <a:gd name="T4" fmla="*/ 0 w 452"/>
                  <a:gd name="T5" fmla="*/ 0 h 172"/>
                  <a:gd name="T6" fmla="*/ 32 w 452"/>
                  <a:gd name="T7" fmla="*/ 172 h 172"/>
                  <a:gd name="T8" fmla="*/ 418 w 452"/>
                  <a:gd name="T9" fmla="*/ 172 h 172"/>
                  <a:gd name="T10" fmla="*/ 177 w 452"/>
                  <a:gd name="T11" fmla="*/ 76 h 172"/>
                  <a:gd name="T12" fmla="*/ 212 w 452"/>
                  <a:gd name="T13" fmla="*/ 76 h 172"/>
                  <a:gd name="T14" fmla="*/ 212 w 452"/>
                  <a:gd name="T15" fmla="*/ 41 h 172"/>
                  <a:gd name="T16" fmla="*/ 244 w 452"/>
                  <a:gd name="T17" fmla="*/ 41 h 172"/>
                  <a:gd name="T18" fmla="*/ 244 w 452"/>
                  <a:gd name="T19" fmla="*/ 76 h 172"/>
                  <a:gd name="T20" fmla="*/ 277 w 452"/>
                  <a:gd name="T21" fmla="*/ 76 h 172"/>
                  <a:gd name="T22" fmla="*/ 277 w 452"/>
                  <a:gd name="T23" fmla="*/ 103 h 172"/>
                  <a:gd name="T24" fmla="*/ 244 w 452"/>
                  <a:gd name="T25" fmla="*/ 103 h 172"/>
                  <a:gd name="T26" fmla="*/ 244 w 452"/>
                  <a:gd name="T27" fmla="*/ 143 h 172"/>
                  <a:gd name="T28" fmla="*/ 212 w 452"/>
                  <a:gd name="T29" fmla="*/ 143 h 172"/>
                  <a:gd name="T30" fmla="*/ 212 w 452"/>
                  <a:gd name="T31" fmla="*/ 103 h 172"/>
                  <a:gd name="T32" fmla="*/ 177 w 452"/>
                  <a:gd name="T33" fmla="*/ 103 h 172"/>
                  <a:gd name="T34" fmla="*/ 177 w 452"/>
                  <a:gd name="T35"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2" h="172">
                    <a:moveTo>
                      <a:pt x="418" y="172"/>
                    </a:moveTo>
                    <a:lnTo>
                      <a:pt x="452" y="0"/>
                    </a:lnTo>
                    <a:lnTo>
                      <a:pt x="0" y="0"/>
                    </a:lnTo>
                    <a:lnTo>
                      <a:pt x="32" y="172"/>
                    </a:lnTo>
                    <a:lnTo>
                      <a:pt x="418" y="172"/>
                    </a:lnTo>
                    <a:close/>
                    <a:moveTo>
                      <a:pt x="177" y="76"/>
                    </a:moveTo>
                    <a:lnTo>
                      <a:pt x="212" y="76"/>
                    </a:lnTo>
                    <a:lnTo>
                      <a:pt x="212" y="41"/>
                    </a:lnTo>
                    <a:lnTo>
                      <a:pt x="244" y="41"/>
                    </a:lnTo>
                    <a:lnTo>
                      <a:pt x="244" y="76"/>
                    </a:lnTo>
                    <a:lnTo>
                      <a:pt x="277" y="76"/>
                    </a:lnTo>
                    <a:lnTo>
                      <a:pt x="277" y="103"/>
                    </a:lnTo>
                    <a:lnTo>
                      <a:pt x="244" y="103"/>
                    </a:lnTo>
                    <a:lnTo>
                      <a:pt x="244" y="143"/>
                    </a:lnTo>
                    <a:lnTo>
                      <a:pt x="212" y="143"/>
                    </a:lnTo>
                    <a:lnTo>
                      <a:pt x="212" y="103"/>
                    </a:lnTo>
                    <a:lnTo>
                      <a:pt x="177" y="103"/>
                    </a:lnTo>
                    <a:lnTo>
                      <a:pt x="177"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82">
                <a:extLst>
                  <a:ext uri="{FF2B5EF4-FFF2-40B4-BE49-F238E27FC236}">
                    <a16:creationId xmlns:a16="http://schemas.microsoft.com/office/drawing/2014/main" xmlns="" id="{8D3C0D91-5145-415B-AB4B-E90132CF875F}"/>
                  </a:ext>
                </a:extLst>
              </p:cNvPr>
              <p:cNvSpPr>
                <a:spLocks/>
              </p:cNvSpPr>
              <p:nvPr/>
            </p:nvSpPr>
            <p:spPr bwMode="auto">
              <a:xfrm>
                <a:off x="3507" y="1792"/>
                <a:ext cx="435" cy="54"/>
              </a:xfrm>
              <a:custGeom>
                <a:avLst/>
                <a:gdLst>
                  <a:gd name="T0" fmla="*/ 214 w 228"/>
                  <a:gd name="T1" fmla="*/ 0 h 28"/>
                  <a:gd name="T2" fmla="*/ 12 w 228"/>
                  <a:gd name="T3" fmla="*/ 0 h 28"/>
                  <a:gd name="T4" fmla="*/ 0 w 228"/>
                  <a:gd name="T5" fmla="*/ 14 h 28"/>
                  <a:gd name="T6" fmla="*/ 0 w 228"/>
                  <a:gd name="T7" fmla="*/ 28 h 28"/>
                  <a:gd name="T8" fmla="*/ 228 w 228"/>
                  <a:gd name="T9" fmla="*/ 28 h 28"/>
                  <a:gd name="T10" fmla="*/ 228 w 228"/>
                  <a:gd name="T11" fmla="*/ 14 h 28"/>
                  <a:gd name="T12" fmla="*/ 214 w 22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28" h="28">
                    <a:moveTo>
                      <a:pt x="214" y="0"/>
                    </a:moveTo>
                    <a:cubicBezTo>
                      <a:pt x="12" y="0"/>
                      <a:pt x="12" y="0"/>
                      <a:pt x="12" y="0"/>
                    </a:cubicBezTo>
                    <a:cubicBezTo>
                      <a:pt x="6" y="0"/>
                      <a:pt x="0" y="8"/>
                      <a:pt x="0" y="14"/>
                    </a:cubicBezTo>
                    <a:cubicBezTo>
                      <a:pt x="0" y="28"/>
                      <a:pt x="0" y="28"/>
                      <a:pt x="0" y="28"/>
                    </a:cubicBezTo>
                    <a:cubicBezTo>
                      <a:pt x="228" y="28"/>
                      <a:pt x="228" y="28"/>
                      <a:pt x="228" y="28"/>
                    </a:cubicBezTo>
                    <a:cubicBezTo>
                      <a:pt x="228" y="14"/>
                      <a:pt x="228" y="14"/>
                      <a:pt x="228" y="14"/>
                    </a:cubicBezTo>
                    <a:cubicBezTo>
                      <a:pt x="228" y="8"/>
                      <a:pt x="222" y="0"/>
                      <a:pt x="21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3" name="Group 85">
              <a:extLst>
                <a:ext uri="{FF2B5EF4-FFF2-40B4-BE49-F238E27FC236}">
                  <a16:creationId xmlns:a16="http://schemas.microsoft.com/office/drawing/2014/main" xmlns="" id="{A8E12245-66C4-46C6-86E9-34E6FC5FEA80}"/>
                </a:ext>
              </a:extLst>
            </p:cNvPr>
            <p:cNvGrpSpPr>
              <a:grpSpLocks noChangeAspect="1"/>
            </p:cNvGrpSpPr>
            <p:nvPr/>
          </p:nvGrpSpPr>
          <p:grpSpPr bwMode="auto">
            <a:xfrm>
              <a:off x="4844621" y="2759300"/>
              <a:ext cx="761243" cy="755706"/>
              <a:chOff x="3448" y="2289"/>
              <a:chExt cx="550" cy="546"/>
            </a:xfrm>
            <a:solidFill>
              <a:srgbClr val="3CDEFE"/>
            </a:solidFill>
          </p:grpSpPr>
          <p:sp>
            <p:nvSpPr>
              <p:cNvPr id="104" name="Freeform 86">
                <a:extLst>
                  <a:ext uri="{FF2B5EF4-FFF2-40B4-BE49-F238E27FC236}">
                    <a16:creationId xmlns:a16="http://schemas.microsoft.com/office/drawing/2014/main" xmlns="" id="{586C560A-BB0F-4AC9-AF24-D5ACDEA0AEB8}"/>
                  </a:ext>
                </a:extLst>
              </p:cNvPr>
              <p:cNvSpPr>
                <a:spLocks noEditPoints="1"/>
              </p:cNvSpPr>
              <p:nvPr/>
            </p:nvSpPr>
            <p:spPr bwMode="auto">
              <a:xfrm>
                <a:off x="3448" y="2289"/>
                <a:ext cx="550" cy="546"/>
              </a:xfrm>
              <a:custGeom>
                <a:avLst/>
                <a:gdLst>
                  <a:gd name="T0" fmla="*/ 221 w 229"/>
                  <a:gd name="T1" fmla="*/ 140 h 227"/>
                  <a:gd name="T2" fmla="*/ 221 w 229"/>
                  <a:gd name="T3" fmla="*/ 140 h 227"/>
                  <a:gd name="T4" fmla="*/ 217 w 229"/>
                  <a:gd name="T5" fmla="*/ 134 h 227"/>
                  <a:gd name="T6" fmla="*/ 161 w 229"/>
                  <a:gd name="T7" fmla="*/ 68 h 227"/>
                  <a:gd name="T8" fmla="*/ 135 w 229"/>
                  <a:gd name="T9" fmla="*/ 60 h 227"/>
                  <a:gd name="T10" fmla="*/ 135 w 229"/>
                  <a:gd name="T11" fmla="*/ 60 h 227"/>
                  <a:gd name="T12" fmla="*/ 114 w 229"/>
                  <a:gd name="T13" fmla="*/ 60 h 227"/>
                  <a:gd name="T14" fmla="*/ 108 w 229"/>
                  <a:gd name="T15" fmla="*/ 56 h 227"/>
                  <a:gd name="T16" fmla="*/ 107 w 229"/>
                  <a:gd name="T17" fmla="*/ 56 h 227"/>
                  <a:gd name="T18" fmla="*/ 58 w 229"/>
                  <a:gd name="T19" fmla="*/ 17 h 227"/>
                  <a:gd name="T20" fmla="*/ 19 w 229"/>
                  <a:gd name="T21" fmla="*/ 91 h 227"/>
                  <a:gd name="T22" fmla="*/ 0 w 229"/>
                  <a:gd name="T23" fmla="*/ 113 h 227"/>
                  <a:gd name="T24" fmla="*/ 0 w 229"/>
                  <a:gd name="T25" fmla="*/ 114 h 227"/>
                  <a:gd name="T26" fmla="*/ 19 w 229"/>
                  <a:gd name="T27" fmla="*/ 103 h 227"/>
                  <a:gd name="T28" fmla="*/ 24 w 229"/>
                  <a:gd name="T29" fmla="*/ 88 h 227"/>
                  <a:gd name="T30" fmla="*/ 44 w 229"/>
                  <a:gd name="T31" fmla="*/ 35 h 227"/>
                  <a:gd name="T32" fmla="*/ 86 w 229"/>
                  <a:gd name="T33" fmla="*/ 23 h 227"/>
                  <a:gd name="T34" fmla="*/ 107 w 229"/>
                  <a:gd name="T35" fmla="*/ 60 h 227"/>
                  <a:gd name="T36" fmla="*/ 102 w 229"/>
                  <a:gd name="T37" fmla="*/ 60 h 227"/>
                  <a:gd name="T38" fmla="*/ 107 w 229"/>
                  <a:gd name="T39" fmla="*/ 64 h 227"/>
                  <a:gd name="T40" fmla="*/ 102 w 229"/>
                  <a:gd name="T41" fmla="*/ 64 h 227"/>
                  <a:gd name="T42" fmla="*/ 96 w 229"/>
                  <a:gd name="T43" fmla="*/ 60 h 227"/>
                  <a:gd name="T44" fmla="*/ 86 w 229"/>
                  <a:gd name="T45" fmla="*/ 49 h 227"/>
                  <a:gd name="T46" fmla="*/ 80 w 229"/>
                  <a:gd name="T47" fmla="*/ 60 h 227"/>
                  <a:gd name="T48" fmla="*/ 86 w 229"/>
                  <a:gd name="T49" fmla="*/ 68 h 227"/>
                  <a:gd name="T50" fmla="*/ 86 w 229"/>
                  <a:gd name="T51" fmla="*/ 68 h 227"/>
                  <a:gd name="T52" fmla="*/ 74 w 229"/>
                  <a:gd name="T53" fmla="*/ 79 h 227"/>
                  <a:gd name="T54" fmla="*/ 64 w 229"/>
                  <a:gd name="T55" fmla="*/ 68 h 227"/>
                  <a:gd name="T56" fmla="*/ 58 w 229"/>
                  <a:gd name="T57" fmla="*/ 79 h 227"/>
                  <a:gd name="T58" fmla="*/ 64 w 229"/>
                  <a:gd name="T59" fmla="*/ 82 h 227"/>
                  <a:gd name="T60" fmla="*/ 64 w 229"/>
                  <a:gd name="T61" fmla="*/ 84 h 227"/>
                  <a:gd name="T62" fmla="*/ 46 w 229"/>
                  <a:gd name="T63" fmla="*/ 103 h 227"/>
                  <a:gd name="T64" fmla="*/ 44 w 229"/>
                  <a:gd name="T65" fmla="*/ 127 h 227"/>
                  <a:gd name="T66" fmla="*/ 44 w 229"/>
                  <a:gd name="T67" fmla="*/ 119 h 227"/>
                  <a:gd name="T68" fmla="*/ 44 w 229"/>
                  <a:gd name="T69" fmla="*/ 145 h 227"/>
                  <a:gd name="T70" fmla="*/ 50 w 229"/>
                  <a:gd name="T71" fmla="*/ 152 h 227"/>
                  <a:gd name="T72" fmla="*/ 102 w 229"/>
                  <a:gd name="T73" fmla="*/ 211 h 227"/>
                  <a:gd name="T74" fmla="*/ 130 w 229"/>
                  <a:gd name="T75" fmla="*/ 223 h 227"/>
                  <a:gd name="T76" fmla="*/ 224 w 229"/>
                  <a:gd name="T77" fmla="*/ 177 h 227"/>
                  <a:gd name="T78" fmla="*/ 224 w 229"/>
                  <a:gd name="T79" fmla="*/ 177 h 227"/>
                  <a:gd name="T80" fmla="*/ 229 w 229"/>
                  <a:gd name="T81" fmla="*/ 163 h 227"/>
                  <a:gd name="T82" fmla="*/ 221 w 229"/>
                  <a:gd name="T83" fmla="*/ 138 h 227"/>
                  <a:gd name="T84" fmla="*/ 221 w 229"/>
                  <a:gd name="T85" fmla="*/ 140 h 227"/>
                  <a:gd name="T86" fmla="*/ 193 w 229"/>
                  <a:gd name="T87" fmla="*/ 138 h 227"/>
                  <a:gd name="T88" fmla="*/ 118 w 229"/>
                  <a:gd name="T89" fmla="*/ 182 h 227"/>
                  <a:gd name="T90" fmla="*/ 107 w 229"/>
                  <a:gd name="T91" fmla="*/ 182 h 227"/>
                  <a:gd name="T92" fmla="*/ 74 w 229"/>
                  <a:gd name="T93" fmla="*/ 138 h 227"/>
                  <a:gd name="T94" fmla="*/ 66 w 229"/>
                  <a:gd name="T95" fmla="*/ 136 h 227"/>
                  <a:gd name="T96" fmla="*/ 69 w 229"/>
                  <a:gd name="T97" fmla="*/ 124 h 227"/>
                  <a:gd name="T98" fmla="*/ 140 w 229"/>
                  <a:gd name="T99" fmla="*/ 82 h 227"/>
                  <a:gd name="T100" fmla="*/ 151 w 229"/>
                  <a:gd name="T101" fmla="*/ 84 h 227"/>
                  <a:gd name="T102" fmla="*/ 193 w 229"/>
                  <a:gd name="T103" fmla="*/ 127 h 227"/>
                  <a:gd name="T104" fmla="*/ 193 w 229"/>
                  <a:gd name="T105" fmla="*/ 13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227">
                    <a:moveTo>
                      <a:pt x="221" y="140"/>
                    </a:moveTo>
                    <a:cubicBezTo>
                      <a:pt x="221" y="140"/>
                      <a:pt x="221" y="140"/>
                      <a:pt x="221" y="140"/>
                    </a:cubicBezTo>
                    <a:cubicBezTo>
                      <a:pt x="221" y="138"/>
                      <a:pt x="221" y="136"/>
                      <a:pt x="217" y="134"/>
                    </a:cubicBezTo>
                    <a:cubicBezTo>
                      <a:pt x="161" y="68"/>
                      <a:pt x="161" y="68"/>
                      <a:pt x="161" y="68"/>
                    </a:cubicBezTo>
                    <a:cubicBezTo>
                      <a:pt x="155" y="60"/>
                      <a:pt x="150" y="60"/>
                      <a:pt x="135" y="60"/>
                    </a:cubicBezTo>
                    <a:cubicBezTo>
                      <a:pt x="135" y="60"/>
                      <a:pt x="135" y="60"/>
                      <a:pt x="135" y="60"/>
                    </a:cubicBezTo>
                    <a:cubicBezTo>
                      <a:pt x="129" y="60"/>
                      <a:pt x="119" y="60"/>
                      <a:pt x="114" y="60"/>
                    </a:cubicBezTo>
                    <a:cubicBezTo>
                      <a:pt x="108" y="56"/>
                      <a:pt x="108" y="56"/>
                      <a:pt x="108" y="56"/>
                    </a:cubicBezTo>
                    <a:cubicBezTo>
                      <a:pt x="108" y="56"/>
                      <a:pt x="108" y="56"/>
                      <a:pt x="107" y="56"/>
                    </a:cubicBezTo>
                    <a:cubicBezTo>
                      <a:pt x="107" y="49"/>
                      <a:pt x="86" y="0"/>
                      <a:pt x="58" y="17"/>
                    </a:cubicBezTo>
                    <a:cubicBezTo>
                      <a:pt x="58" y="17"/>
                      <a:pt x="17" y="35"/>
                      <a:pt x="19" y="91"/>
                    </a:cubicBezTo>
                    <a:cubicBezTo>
                      <a:pt x="19" y="91"/>
                      <a:pt x="11" y="124"/>
                      <a:pt x="0" y="113"/>
                    </a:cubicBezTo>
                    <a:cubicBezTo>
                      <a:pt x="0" y="114"/>
                      <a:pt x="0" y="114"/>
                      <a:pt x="0" y="114"/>
                    </a:cubicBezTo>
                    <a:cubicBezTo>
                      <a:pt x="0" y="114"/>
                      <a:pt x="11" y="124"/>
                      <a:pt x="19" y="103"/>
                    </a:cubicBezTo>
                    <a:cubicBezTo>
                      <a:pt x="19" y="103"/>
                      <a:pt x="24" y="95"/>
                      <a:pt x="24" y="88"/>
                    </a:cubicBezTo>
                    <a:cubicBezTo>
                      <a:pt x="24" y="88"/>
                      <a:pt x="19" y="56"/>
                      <a:pt x="44" y="35"/>
                    </a:cubicBezTo>
                    <a:cubicBezTo>
                      <a:pt x="44" y="35"/>
                      <a:pt x="64" y="7"/>
                      <a:pt x="86" y="23"/>
                    </a:cubicBezTo>
                    <a:cubicBezTo>
                      <a:pt x="86" y="23"/>
                      <a:pt x="102" y="35"/>
                      <a:pt x="107" y="60"/>
                    </a:cubicBezTo>
                    <a:cubicBezTo>
                      <a:pt x="102" y="60"/>
                      <a:pt x="102" y="60"/>
                      <a:pt x="102" y="60"/>
                    </a:cubicBezTo>
                    <a:cubicBezTo>
                      <a:pt x="107" y="64"/>
                      <a:pt x="107" y="64"/>
                      <a:pt x="107" y="64"/>
                    </a:cubicBezTo>
                    <a:cubicBezTo>
                      <a:pt x="102" y="64"/>
                      <a:pt x="102" y="64"/>
                      <a:pt x="102" y="64"/>
                    </a:cubicBezTo>
                    <a:cubicBezTo>
                      <a:pt x="102" y="64"/>
                      <a:pt x="102" y="64"/>
                      <a:pt x="96" y="60"/>
                    </a:cubicBezTo>
                    <a:cubicBezTo>
                      <a:pt x="86" y="49"/>
                      <a:pt x="86" y="49"/>
                      <a:pt x="86" y="49"/>
                    </a:cubicBezTo>
                    <a:cubicBezTo>
                      <a:pt x="86" y="49"/>
                      <a:pt x="80" y="47"/>
                      <a:pt x="80" y="60"/>
                    </a:cubicBezTo>
                    <a:cubicBezTo>
                      <a:pt x="86" y="68"/>
                      <a:pt x="86" y="68"/>
                      <a:pt x="86" y="68"/>
                    </a:cubicBezTo>
                    <a:cubicBezTo>
                      <a:pt x="86" y="68"/>
                      <a:pt x="86" y="68"/>
                      <a:pt x="86" y="68"/>
                    </a:cubicBezTo>
                    <a:cubicBezTo>
                      <a:pt x="80" y="70"/>
                      <a:pt x="80" y="70"/>
                      <a:pt x="74" y="79"/>
                    </a:cubicBezTo>
                    <a:cubicBezTo>
                      <a:pt x="74" y="70"/>
                      <a:pt x="69" y="70"/>
                      <a:pt x="64" y="68"/>
                    </a:cubicBezTo>
                    <a:cubicBezTo>
                      <a:pt x="64" y="68"/>
                      <a:pt x="58" y="68"/>
                      <a:pt x="58" y="79"/>
                    </a:cubicBezTo>
                    <a:cubicBezTo>
                      <a:pt x="64" y="82"/>
                      <a:pt x="64" y="82"/>
                      <a:pt x="64" y="82"/>
                    </a:cubicBezTo>
                    <a:cubicBezTo>
                      <a:pt x="64" y="82"/>
                      <a:pt x="64" y="82"/>
                      <a:pt x="64" y="84"/>
                    </a:cubicBezTo>
                    <a:cubicBezTo>
                      <a:pt x="58" y="91"/>
                      <a:pt x="53" y="96"/>
                      <a:pt x="46" y="103"/>
                    </a:cubicBezTo>
                    <a:cubicBezTo>
                      <a:pt x="44" y="113"/>
                      <a:pt x="34" y="119"/>
                      <a:pt x="44" y="127"/>
                    </a:cubicBezTo>
                    <a:cubicBezTo>
                      <a:pt x="44" y="124"/>
                      <a:pt x="44" y="124"/>
                      <a:pt x="44" y="119"/>
                    </a:cubicBezTo>
                    <a:cubicBezTo>
                      <a:pt x="44" y="127"/>
                      <a:pt x="44" y="138"/>
                      <a:pt x="44" y="145"/>
                    </a:cubicBezTo>
                    <a:cubicBezTo>
                      <a:pt x="44" y="145"/>
                      <a:pt x="46" y="145"/>
                      <a:pt x="50" y="152"/>
                    </a:cubicBezTo>
                    <a:cubicBezTo>
                      <a:pt x="102" y="211"/>
                      <a:pt x="102" y="211"/>
                      <a:pt x="102" y="211"/>
                    </a:cubicBezTo>
                    <a:cubicBezTo>
                      <a:pt x="111" y="221"/>
                      <a:pt x="119" y="223"/>
                      <a:pt x="130" y="223"/>
                    </a:cubicBezTo>
                    <a:cubicBezTo>
                      <a:pt x="150" y="227"/>
                      <a:pt x="207" y="209"/>
                      <a:pt x="224" y="177"/>
                    </a:cubicBezTo>
                    <a:cubicBezTo>
                      <a:pt x="224" y="177"/>
                      <a:pt x="224" y="177"/>
                      <a:pt x="224" y="177"/>
                    </a:cubicBezTo>
                    <a:cubicBezTo>
                      <a:pt x="229" y="173"/>
                      <a:pt x="229" y="166"/>
                      <a:pt x="229" y="163"/>
                    </a:cubicBezTo>
                    <a:cubicBezTo>
                      <a:pt x="224" y="152"/>
                      <a:pt x="223" y="145"/>
                      <a:pt x="221" y="138"/>
                    </a:cubicBezTo>
                    <a:cubicBezTo>
                      <a:pt x="221" y="138"/>
                      <a:pt x="221" y="138"/>
                      <a:pt x="221" y="140"/>
                    </a:cubicBezTo>
                    <a:close/>
                    <a:moveTo>
                      <a:pt x="193" y="138"/>
                    </a:moveTo>
                    <a:cubicBezTo>
                      <a:pt x="118" y="182"/>
                      <a:pt x="118" y="182"/>
                      <a:pt x="118" y="182"/>
                    </a:cubicBezTo>
                    <a:cubicBezTo>
                      <a:pt x="111" y="186"/>
                      <a:pt x="107" y="182"/>
                      <a:pt x="107" y="182"/>
                    </a:cubicBezTo>
                    <a:cubicBezTo>
                      <a:pt x="74" y="138"/>
                      <a:pt x="74" y="138"/>
                      <a:pt x="74" y="138"/>
                    </a:cubicBezTo>
                    <a:cubicBezTo>
                      <a:pt x="66" y="136"/>
                      <a:pt x="66" y="136"/>
                      <a:pt x="66" y="136"/>
                    </a:cubicBezTo>
                    <a:cubicBezTo>
                      <a:pt x="64" y="127"/>
                      <a:pt x="69" y="124"/>
                      <a:pt x="69" y="124"/>
                    </a:cubicBezTo>
                    <a:cubicBezTo>
                      <a:pt x="140" y="82"/>
                      <a:pt x="140" y="82"/>
                      <a:pt x="140" y="82"/>
                    </a:cubicBezTo>
                    <a:cubicBezTo>
                      <a:pt x="150" y="79"/>
                      <a:pt x="151" y="84"/>
                      <a:pt x="151" y="84"/>
                    </a:cubicBezTo>
                    <a:cubicBezTo>
                      <a:pt x="193" y="127"/>
                      <a:pt x="193" y="127"/>
                      <a:pt x="193" y="127"/>
                    </a:cubicBezTo>
                    <a:cubicBezTo>
                      <a:pt x="196" y="136"/>
                      <a:pt x="193" y="138"/>
                      <a:pt x="193"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7">
                <a:extLst>
                  <a:ext uri="{FF2B5EF4-FFF2-40B4-BE49-F238E27FC236}">
                    <a16:creationId xmlns:a16="http://schemas.microsoft.com/office/drawing/2014/main" xmlns="" id="{28BC3DD0-068F-4A38-9DB2-F6EB7D28CB98}"/>
                  </a:ext>
                </a:extLst>
              </p:cNvPr>
              <p:cNvSpPr>
                <a:spLocks/>
              </p:cNvSpPr>
              <p:nvPr/>
            </p:nvSpPr>
            <p:spPr bwMode="auto">
              <a:xfrm>
                <a:off x="3722" y="2564"/>
                <a:ext cx="86" cy="62"/>
              </a:xfrm>
              <a:custGeom>
                <a:avLst/>
                <a:gdLst>
                  <a:gd name="T0" fmla="*/ 69 w 86"/>
                  <a:gd name="T1" fmla="*/ 12 h 62"/>
                  <a:gd name="T2" fmla="*/ 38 w 86"/>
                  <a:gd name="T3" fmla="*/ 24 h 62"/>
                  <a:gd name="T4" fmla="*/ 9 w 86"/>
                  <a:gd name="T5" fmla="*/ 0 h 62"/>
                  <a:gd name="T6" fmla="*/ 0 w 86"/>
                  <a:gd name="T7" fmla="*/ 0 h 62"/>
                  <a:gd name="T8" fmla="*/ 24 w 86"/>
                  <a:gd name="T9" fmla="*/ 31 h 62"/>
                  <a:gd name="T10" fmla="*/ 0 w 86"/>
                  <a:gd name="T11" fmla="*/ 52 h 62"/>
                  <a:gd name="T12" fmla="*/ 9 w 86"/>
                  <a:gd name="T13" fmla="*/ 57 h 62"/>
                  <a:gd name="T14" fmla="*/ 38 w 86"/>
                  <a:gd name="T15" fmla="*/ 48 h 62"/>
                  <a:gd name="T16" fmla="*/ 62 w 86"/>
                  <a:gd name="T17" fmla="*/ 62 h 62"/>
                  <a:gd name="T18" fmla="*/ 69 w 86"/>
                  <a:gd name="T19" fmla="*/ 57 h 62"/>
                  <a:gd name="T20" fmla="*/ 45 w 86"/>
                  <a:gd name="T21" fmla="*/ 31 h 62"/>
                  <a:gd name="T22" fmla="*/ 86 w 86"/>
                  <a:gd name="T23" fmla="*/ 12 h 62"/>
                  <a:gd name="T24" fmla="*/ 69 w 86"/>
                  <a:gd name="T2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62">
                    <a:moveTo>
                      <a:pt x="69" y="12"/>
                    </a:moveTo>
                    <a:lnTo>
                      <a:pt x="38" y="24"/>
                    </a:lnTo>
                    <a:lnTo>
                      <a:pt x="9" y="0"/>
                    </a:lnTo>
                    <a:lnTo>
                      <a:pt x="0" y="0"/>
                    </a:lnTo>
                    <a:lnTo>
                      <a:pt x="24" y="31"/>
                    </a:lnTo>
                    <a:lnTo>
                      <a:pt x="0" y="52"/>
                    </a:lnTo>
                    <a:lnTo>
                      <a:pt x="9" y="57"/>
                    </a:lnTo>
                    <a:lnTo>
                      <a:pt x="38" y="48"/>
                    </a:lnTo>
                    <a:lnTo>
                      <a:pt x="62" y="62"/>
                    </a:lnTo>
                    <a:lnTo>
                      <a:pt x="69" y="57"/>
                    </a:lnTo>
                    <a:lnTo>
                      <a:pt x="45" y="31"/>
                    </a:lnTo>
                    <a:lnTo>
                      <a:pt x="86" y="12"/>
                    </a:lnTo>
                    <a:lnTo>
                      <a:pt x="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8">
                <a:extLst>
                  <a:ext uri="{FF2B5EF4-FFF2-40B4-BE49-F238E27FC236}">
                    <a16:creationId xmlns:a16="http://schemas.microsoft.com/office/drawing/2014/main" xmlns="" id="{487AC473-C602-44A8-AB63-BE29CC8372C5}"/>
                  </a:ext>
                </a:extLst>
              </p:cNvPr>
              <p:cNvSpPr>
                <a:spLocks noEditPoints="1"/>
              </p:cNvSpPr>
              <p:nvPr/>
            </p:nvSpPr>
            <p:spPr bwMode="auto">
              <a:xfrm>
                <a:off x="3448" y="2289"/>
                <a:ext cx="550" cy="546"/>
              </a:xfrm>
              <a:custGeom>
                <a:avLst/>
                <a:gdLst>
                  <a:gd name="T0" fmla="*/ 221 w 229"/>
                  <a:gd name="T1" fmla="*/ 140 h 227"/>
                  <a:gd name="T2" fmla="*/ 221 w 229"/>
                  <a:gd name="T3" fmla="*/ 140 h 227"/>
                  <a:gd name="T4" fmla="*/ 217 w 229"/>
                  <a:gd name="T5" fmla="*/ 134 h 227"/>
                  <a:gd name="T6" fmla="*/ 161 w 229"/>
                  <a:gd name="T7" fmla="*/ 68 h 227"/>
                  <a:gd name="T8" fmla="*/ 135 w 229"/>
                  <a:gd name="T9" fmla="*/ 60 h 227"/>
                  <a:gd name="T10" fmla="*/ 135 w 229"/>
                  <a:gd name="T11" fmla="*/ 60 h 227"/>
                  <a:gd name="T12" fmla="*/ 114 w 229"/>
                  <a:gd name="T13" fmla="*/ 60 h 227"/>
                  <a:gd name="T14" fmla="*/ 108 w 229"/>
                  <a:gd name="T15" fmla="*/ 56 h 227"/>
                  <a:gd name="T16" fmla="*/ 107 w 229"/>
                  <a:gd name="T17" fmla="*/ 56 h 227"/>
                  <a:gd name="T18" fmla="*/ 58 w 229"/>
                  <a:gd name="T19" fmla="*/ 17 h 227"/>
                  <a:gd name="T20" fmla="*/ 19 w 229"/>
                  <a:gd name="T21" fmla="*/ 91 h 227"/>
                  <a:gd name="T22" fmla="*/ 0 w 229"/>
                  <a:gd name="T23" fmla="*/ 113 h 227"/>
                  <a:gd name="T24" fmla="*/ 0 w 229"/>
                  <a:gd name="T25" fmla="*/ 114 h 227"/>
                  <a:gd name="T26" fmla="*/ 19 w 229"/>
                  <a:gd name="T27" fmla="*/ 103 h 227"/>
                  <a:gd name="T28" fmla="*/ 24 w 229"/>
                  <a:gd name="T29" fmla="*/ 88 h 227"/>
                  <a:gd name="T30" fmla="*/ 44 w 229"/>
                  <a:gd name="T31" fmla="*/ 35 h 227"/>
                  <a:gd name="T32" fmla="*/ 86 w 229"/>
                  <a:gd name="T33" fmla="*/ 23 h 227"/>
                  <a:gd name="T34" fmla="*/ 107 w 229"/>
                  <a:gd name="T35" fmla="*/ 60 h 227"/>
                  <a:gd name="T36" fmla="*/ 102 w 229"/>
                  <a:gd name="T37" fmla="*/ 60 h 227"/>
                  <a:gd name="T38" fmla="*/ 107 w 229"/>
                  <a:gd name="T39" fmla="*/ 64 h 227"/>
                  <a:gd name="T40" fmla="*/ 102 w 229"/>
                  <a:gd name="T41" fmla="*/ 64 h 227"/>
                  <a:gd name="T42" fmla="*/ 96 w 229"/>
                  <a:gd name="T43" fmla="*/ 60 h 227"/>
                  <a:gd name="T44" fmla="*/ 86 w 229"/>
                  <a:gd name="T45" fmla="*/ 49 h 227"/>
                  <a:gd name="T46" fmla="*/ 80 w 229"/>
                  <a:gd name="T47" fmla="*/ 60 h 227"/>
                  <a:gd name="T48" fmla="*/ 86 w 229"/>
                  <a:gd name="T49" fmla="*/ 68 h 227"/>
                  <a:gd name="T50" fmla="*/ 86 w 229"/>
                  <a:gd name="T51" fmla="*/ 68 h 227"/>
                  <a:gd name="T52" fmla="*/ 74 w 229"/>
                  <a:gd name="T53" fmla="*/ 79 h 227"/>
                  <a:gd name="T54" fmla="*/ 64 w 229"/>
                  <a:gd name="T55" fmla="*/ 68 h 227"/>
                  <a:gd name="T56" fmla="*/ 58 w 229"/>
                  <a:gd name="T57" fmla="*/ 79 h 227"/>
                  <a:gd name="T58" fmla="*/ 64 w 229"/>
                  <a:gd name="T59" fmla="*/ 82 h 227"/>
                  <a:gd name="T60" fmla="*/ 64 w 229"/>
                  <a:gd name="T61" fmla="*/ 84 h 227"/>
                  <a:gd name="T62" fmla="*/ 46 w 229"/>
                  <a:gd name="T63" fmla="*/ 103 h 227"/>
                  <a:gd name="T64" fmla="*/ 44 w 229"/>
                  <a:gd name="T65" fmla="*/ 127 h 227"/>
                  <a:gd name="T66" fmla="*/ 44 w 229"/>
                  <a:gd name="T67" fmla="*/ 119 h 227"/>
                  <a:gd name="T68" fmla="*/ 44 w 229"/>
                  <a:gd name="T69" fmla="*/ 145 h 227"/>
                  <a:gd name="T70" fmla="*/ 50 w 229"/>
                  <a:gd name="T71" fmla="*/ 152 h 227"/>
                  <a:gd name="T72" fmla="*/ 102 w 229"/>
                  <a:gd name="T73" fmla="*/ 211 h 227"/>
                  <a:gd name="T74" fmla="*/ 130 w 229"/>
                  <a:gd name="T75" fmla="*/ 223 h 227"/>
                  <a:gd name="T76" fmla="*/ 224 w 229"/>
                  <a:gd name="T77" fmla="*/ 177 h 227"/>
                  <a:gd name="T78" fmla="*/ 224 w 229"/>
                  <a:gd name="T79" fmla="*/ 177 h 227"/>
                  <a:gd name="T80" fmla="*/ 229 w 229"/>
                  <a:gd name="T81" fmla="*/ 163 h 227"/>
                  <a:gd name="T82" fmla="*/ 221 w 229"/>
                  <a:gd name="T83" fmla="*/ 138 h 227"/>
                  <a:gd name="T84" fmla="*/ 221 w 229"/>
                  <a:gd name="T85" fmla="*/ 140 h 227"/>
                  <a:gd name="T86" fmla="*/ 193 w 229"/>
                  <a:gd name="T87" fmla="*/ 138 h 227"/>
                  <a:gd name="T88" fmla="*/ 118 w 229"/>
                  <a:gd name="T89" fmla="*/ 182 h 227"/>
                  <a:gd name="T90" fmla="*/ 107 w 229"/>
                  <a:gd name="T91" fmla="*/ 182 h 227"/>
                  <a:gd name="T92" fmla="*/ 74 w 229"/>
                  <a:gd name="T93" fmla="*/ 138 h 227"/>
                  <a:gd name="T94" fmla="*/ 66 w 229"/>
                  <a:gd name="T95" fmla="*/ 136 h 227"/>
                  <a:gd name="T96" fmla="*/ 69 w 229"/>
                  <a:gd name="T97" fmla="*/ 124 h 227"/>
                  <a:gd name="T98" fmla="*/ 140 w 229"/>
                  <a:gd name="T99" fmla="*/ 82 h 227"/>
                  <a:gd name="T100" fmla="*/ 151 w 229"/>
                  <a:gd name="T101" fmla="*/ 84 h 227"/>
                  <a:gd name="T102" fmla="*/ 193 w 229"/>
                  <a:gd name="T103" fmla="*/ 127 h 227"/>
                  <a:gd name="T104" fmla="*/ 193 w 229"/>
                  <a:gd name="T105" fmla="*/ 13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227">
                    <a:moveTo>
                      <a:pt x="221" y="140"/>
                    </a:moveTo>
                    <a:cubicBezTo>
                      <a:pt x="221" y="140"/>
                      <a:pt x="221" y="140"/>
                      <a:pt x="221" y="140"/>
                    </a:cubicBezTo>
                    <a:cubicBezTo>
                      <a:pt x="221" y="138"/>
                      <a:pt x="221" y="136"/>
                      <a:pt x="217" y="134"/>
                    </a:cubicBezTo>
                    <a:cubicBezTo>
                      <a:pt x="161" y="68"/>
                      <a:pt x="161" y="68"/>
                      <a:pt x="161" y="68"/>
                    </a:cubicBezTo>
                    <a:cubicBezTo>
                      <a:pt x="155" y="60"/>
                      <a:pt x="150" y="60"/>
                      <a:pt x="135" y="60"/>
                    </a:cubicBezTo>
                    <a:cubicBezTo>
                      <a:pt x="135" y="60"/>
                      <a:pt x="135" y="60"/>
                      <a:pt x="135" y="60"/>
                    </a:cubicBezTo>
                    <a:cubicBezTo>
                      <a:pt x="129" y="60"/>
                      <a:pt x="119" y="60"/>
                      <a:pt x="114" y="60"/>
                    </a:cubicBezTo>
                    <a:cubicBezTo>
                      <a:pt x="108" y="56"/>
                      <a:pt x="108" y="56"/>
                      <a:pt x="108" y="56"/>
                    </a:cubicBezTo>
                    <a:cubicBezTo>
                      <a:pt x="108" y="56"/>
                      <a:pt x="108" y="56"/>
                      <a:pt x="107" y="56"/>
                    </a:cubicBezTo>
                    <a:cubicBezTo>
                      <a:pt x="107" y="49"/>
                      <a:pt x="86" y="0"/>
                      <a:pt x="58" y="17"/>
                    </a:cubicBezTo>
                    <a:cubicBezTo>
                      <a:pt x="58" y="17"/>
                      <a:pt x="17" y="35"/>
                      <a:pt x="19" y="91"/>
                    </a:cubicBezTo>
                    <a:cubicBezTo>
                      <a:pt x="19" y="91"/>
                      <a:pt x="11" y="124"/>
                      <a:pt x="0" y="113"/>
                    </a:cubicBezTo>
                    <a:cubicBezTo>
                      <a:pt x="0" y="114"/>
                      <a:pt x="0" y="114"/>
                      <a:pt x="0" y="114"/>
                    </a:cubicBezTo>
                    <a:cubicBezTo>
                      <a:pt x="0" y="114"/>
                      <a:pt x="11" y="124"/>
                      <a:pt x="19" y="103"/>
                    </a:cubicBezTo>
                    <a:cubicBezTo>
                      <a:pt x="19" y="103"/>
                      <a:pt x="24" y="95"/>
                      <a:pt x="24" y="88"/>
                    </a:cubicBezTo>
                    <a:cubicBezTo>
                      <a:pt x="24" y="88"/>
                      <a:pt x="19" y="56"/>
                      <a:pt x="44" y="35"/>
                    </a:cubicBezTo>
                    <a:cubicBezTo>
                      <a:pt x="44" y="35"/>
                      <a:pt x="64" y="7"/>
                      <a:pt x="86" y="23"/>
                    </a:cubicBezTo>
                    <a:cubicBezTo>
                      <a:pt x="86" y="23"/>
                      <a:pt x="102" y="35"/>
                      <a:pt x="107" y="60"/>
                    </a:cubicBezTo>
                    <a:cubicBezTo>
                      <a:pt x="102" y="60"/>
                      <a:pt x="102" y="60"/>
                      <a:pt x="102" y="60"/>
                    </a:cubicBezTo>
                    <a:cubicBezTo>
                      <a:pt x="107" y="64"/>
                      <a:pt x="107" y="64"/>
                      <a:pt x="107" y="64"/>
                    </a:cubicBezTo>
                    <a:cubicBezTo>
                      <a:pt x="102" y="64"/>
                      <a:pt x="102" y="64"/>
                      <a:pt x="102" y="64"/>
                    </a:cubicBezTo>
                    <a:cubicBezTo>
                      <a:pt x="102" y="64"/>
                      <a:pt x="102" y="64"/>
                      <a:pt x="96" y="60"/>
                    </a:cubicBezTo>
                    <a:cubicBezTo>
                      <a:pt x="86" y="49"/>
                      <a:pt x="86" y="49"/>
                      <a:pt x="86" y="49"/>
                    </a:cubicBezTo>
                    <a:cubicBezTo>
                      <a:pt x="86" y="49"/>
                      <a:pt x="80" y="47"/>
                      <a:pt x="80" y="60"/>
                    </a:cubicBezTo>
                    <a:cubicBezTo>
                      <a:pt x="86" y="68"/>
                      <a:pt x="86" y="68"/>
                      <a:pt x="86" y="68"/>
                    </a:cubicBezTo>
                    <a:cubicBezTo>
                      <a:pt x="86" y="68"/>
                      <a:pt x="86" y="68"/>
                      <a:pt x="86" y="68"/>
                    </a:cubicBezTo>
                    <a:cubicBezTo>
                      <a:pt x="80" y="70"/>
                      <a:pt x="80" y="70"/>
                      <a:pt x="74" y="79"/>
                    </a:cubicBezTo>
                    <a:cubicBezTo>
                      <a:pt x="74" y="70"/>
                      <a:pt x="69" y="70"/>
                      <a:pt x="64" y="68"/>
                    </a:cubicBezTo>
                    <a:cubicBezTo>
                      <a:pt x="64" y="68"/>
                      <a:pt x="58" y="68"/>
                      <a:pt x="58" y="79"/>
                    </a:cubicBezTo>
                    <a:cubicBezTo>
                      <a:pt x="64" y="82"/>
                      <a:pt x="64" y="82"/>
                      <a:pt x="64" y="82"/>
                    </a:cubicBezTo>
                    <a:cubicBezTo>
                      <a:pt x="64" y="82"/>
                      <a:pt x="64" y="82"/>
                      <a:pt x="64" y="84"/>
                    </a:cubicBezTo>
                    <a:cubicBezTo>
                      <a:pt x="58" y="91"/>
                      <a:pt x="53" y="96"/>
                      <a:pt x="46" y="103"/>
                    </a:cubicBezTo>
                    <a:cubicBezTo>
                      <a:pt x="44" y="113"/>
                      <a:pt x="34" y="119"/>
                      <a:pt x="44" y="127"/>
                    </a:cubicBezTo>
                    <a:cubicBezTo>
                      <a:pt x="44" y="124"/>
                      <a:pt x="44" y="124"/>
                      <a:pt x="44" y="119"/>
                    </a:cubicBezTo>
                    <a:cubicBezTo>
                      <a:pt x="44" y="127"/>
                      <a:pt x="44" y="138"/>
                      <a:pt x="44" y="145"/>
                    </a:cubicBezTo>
                    <a:cubicBezTo>
                      <a:pt x="44" y="145"/>
                      <a:pt x="46" y="145"/>
                      <a:pt x="50" y="152"/>
                    </a:cubicBezTo>
                    <a:cubicBezTo>
                      <a:pt x="102" y="211"/>
                      <a:pt x="102" y="211"/>
                      <a:pt x="102" y="211"/>
                    </a:cubicBezTo>
                    <a:cubicBezTo>
                      <a:pt x="111" y="221"/>
                      <a:pt x="119" y="223"/>
                      <a:pt x="130" y="223"/>
                    </a:cubicBezTo>
                    <a:cubicBezTo>
                      <a:pt x="150" y="227"/>
                      <a:pt x="207" y="209"/>
                      <a:pt x="224" y="177"/>
                    </a:cubicBezTo>
                    <a:cubicBezTo>
                      <a:pt x="224" y="177"/>
                      <a:pt x="224" y="177"/>
                      <a:pt x="224" y="177"/>
                    </a:cubicBezTo>
                    <a:cubicBezTo>
                      <a:pt x="229" y="173"/>
                      <a:pt x="229" y="166"/>
                      <a:pt x="229" y="163"/>
                    </a:cubicBezTo>
                    <a:cubicBezTo>
                      <a:pt x="224" y="152"/>
                      <a:pt x="223" y="145"/>
                      <a:pt x="221" y="138"/>
                    </a:cubicBezTo>
                    <a:cubicBezTo>
                      <a:pt x="221" y="138"/>
                      <a:pt x="221" y="138"/>
                      <a:pt x="221" y="140"/>
                    </a:cubicBezTo>
                    <a:close/>
                    <a:moveTo>
                      <a:pt x="193" y="138"/>
                    </a:moveTo>
                    <a:cubicBezTo>
                      <a:pt x="118" y="182"/>
                      <a:pt x="118" y="182"/>
                      <a:pt x="118" y="182"/>
                    </a:cubicBezTo>
                    <a:cubicBezTo>
                      <a:pt x="111" y="186"/>
                      <a:pt x="107" y="182"/>
                      <a:pt x="107" y="182"/>
                    </a:cubicBezTo>
                    <a:cubicBezTo>
                      <a:pt x="74" y="138"/>
                      <a:pt x="74" y="138"/>
                      <a:pt x="74" y="138"/>
                    </a:cubicBezTo>
                    <a:cubicBezTo>
                      <a:pt x="66" y="136"/>
                      <a:pt x="66" y="136"/>
                      <a:pt x="66" y="136"/>
                    </a:cubicBezTo>
                    <a:cubicBezTo>
                      <a:pt x="64" y="127"/>
                      <a:pt x="69" y="124"/>
                      <a:pt x="69" y="124"/>
                    </a:cubicBezTo>
                    <a:cubicBezTo>
                      <a:pt x="140" y="82"/>
                      <a:pt x="140" y="82"/>
                      <a:pt x="140" y="82"/>
                    </a:cubicBezTo>
                    <a:cubicBezTo>
                      <a:pt x="150" y="79"/>
                      <a:pt x="151" y="84"/>
                      <a:pt x="151" y="84"/>
                    </a:cubicBezTo>
                    <a:cubicBezTo>
                      <a:pt x="193" y="127"/>
                      <a:pt x="193" y="127"/>
                      <a:pt x="193" y="127"/>
                    </a:cubicBezTo>
                    <a:cubicBezTo>
                      <a:pt x="196" y="136"/>
                      <a:pt x="193" y="138"/>
                      <a:pt x="193"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89">
                <a:extLst>
                  <a:ext uri="{FF2B5EF4-FFF2-40B4-BE49-F238E27FC236}">
                    <a16:creationId xmlns:a16="http://schemas.microsoft.com/office/drawing/2014/main" xmlns="" id="{DB6E17D0-B44C-4CD1-A8C0-2B040DBD7106}"/>
                  </a:ext>
                </a:extLst>
              </p:cNvPr>
              <p:cNvSpPr>
                <a:spLocks/>
              </p:cNvSpPr>
              <p:nvPr/>
            </p:nvSpPr>
            <p:spPr bwMode="auto">
              <a:xfrm>
                <a:off x="3722" y="2564"/>
                <a:ext cx="86" cy="62"/>
              </a:xfrm>
              <a:custGeom>
                <a:avLst/>
                <a:gdLst>
                  <a:gd name="T0" fmla="*/ 69 w 86"/>
                  <a:gd name="T1" fmla="*/ 12 h 62"/>
                  <a:gd name="T2" fmla="*/ 38 w 86"/>
                  <a:gd name="T3" fmla="*/ 24 h 62"/>
                  <a:gd name="T4" fmla="*/ 9 w 86"/>
                  <a:gd name="T5" fmla="*/ 0 h 62"/>
                  <a:gd name="T6" fmla="*/ 0 w 86"/>
                  <a:gd name="T7" fmla="*/ 0 h 62"/>
                  <a:gd name="T8" fmla="*/ 24 w 86"/>
                  <a:gd name="T9" fmla="*/ 31 h 62"/>
                  <a:gd name="T10" fmla="*/ 0 w 86"/>
                  <a:gd name="T11" fmla="*/ 52 h 62"/>
                  <a:gd name="T12" fmla="*/ 9 w 86"/>
                  <a:gd name="T13" fmla="*/ 57 h 62"/>
                  <a:gd name="T14" fmla="*/ 38 w 86"/>
                  <a:gd name="T15" fmla="*/ 48 h 62"/>
                  <a:gd name="T16" fmla="*/ 62 w 86"/>
                  <a:gd name="T17" fmla="*/ 62 h 62"/>
                  <a:gd name="T18" fmla="*/ 69 w 86"/>
                  <a:gd name="T19" fmla="*/ 57 h 62"/>
                  <a:gd name="T20" fmla="*/ 45 w 86"/>
                  <a:gd name="T21" fmla="*/ 31 h 62"/>
                  <a:gd name="T22" fmla="*/ 86 w 86"/>
                  <a:gd name="T23" fmla="*/ 12 h 62"/>
                  <a:gd name="T24" fmla="*/ 69 w 86"/>
                  <a:gd name="T2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62">
                    <a:moveTo>
                      <a:pt x="69" y="12"/>
                    </a:moveTo>
                    <a:lnTo>
                      <a:pt x="38" y="24"/>
                    </a:lnTo>
                    <a:lnTo>
                      <a:pt x="9" y="0"/>
                    </a:lnTo>
                    <a:lnTo>
                      <a:pt x="0" y="0"/>
                    </a:lnTo>
                    <a:lnTo>
                      <a:pt x="24" y="31"/>
                    </a:lnTo>
                    <a:lnTo>
                      <a:pt x="0" y="52"/>
                    </a:lnTo>
                    <a:lnTo>
                      <a:pt x="9" y="57"/>
                    </a:lnTo>
                    <a:lnTo>
                      <a:pt x="38" y="48"/>
                    </a:lnTo>
                    <a:lnTo>
                      <a:pt x="62" y="62"/>
                    </a:lnTo>
                    <a:lnTo>
                      <a:pt x="69" y="57"/>
                    </a:lnTo>
                    <a:lnTo>
                      <a:pt x="45" y="31"/>
                    </a:lnTo>
                    <a:lnTo>
                      <a:pt x="86" y="12"/>
                    </a:lnTo>
                    <a:lnTo>
                      <a:pt x="6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8" name="Group 92">
              <a:extLst>
                <a:ext uri="{FF2B5EF4-FFF2-40B4-BE49-F238E27FC236}">
                  <a16:creationId xmlns:a16="http://schemas.microsoft.com/office/drawing/2014/main" xmlns="" id="{BFE90E99-2F39-48D4-85C6-DA579F1478C8}"/>
                </a:ext>
              </a:extLst>
            </p:cNvPr>
            <p:cNvGrpSpPr>
              <a:grpSpLocks noChangeAspect="1"/>
            </p:cNvGrpSpPr>
            <p:nvPr/>
          </p:nvGrpSpPr>
          <p:grpSpPr bwMode="auto">
            <a:xfrm>
              <a:off x="6079126" y="926572"/>
              <a:ext cx="554877" cy="624794"/>
              <a:chOff x="4296" y="1057"/>
              <a:chExt cx="373" cy="420"/>
            </a:xfrm>
            <a:solidFill>
              <a:srgbClr val="3CDEFE"/>
            </a:solidFill>
          </p:grpSpPr>
          <p:sp>
            <p:nvSpPr>
              <p:cNvPr id="109" name="Freeform 93">
                <a:extLst>
                  <a:ext uri="{FF2B5EF4-FFF2-40B4-BE49-F238E27FC236}">
                    <a16:creationId xmlns:a16="http://schemas.microsoft.com/office/drawing/2014/main" xmlns="" id="{D6622848-AA71-4185-968C-1F70195462F8}"/>
                  </a:ext>
                </a:extLst>
              </p:cNvPr>
              <p:cNvSpPr>
                <a:spLocks noEditPoints="1"/>
              </p:cNvSpPr>
              <p:nvPr/>
            </p:nvSpPr>
            <p:spPr bwMode="auto">
              <a:xfrm>
                <a:off x="4296" y="1057"/>
                <a:ext cx="373" cy="420"/>
              </a:xfrm>
              <a:custGeom>
                <a:avLst/>
                <a:gdLst>
                  <a:gd name="T0" fmla="*/ 154 w 154"/>
                  <a:gd name="T1" fmla="*/ 101 h 174"/>
                  <a:gd name="T2" fmla="*/ 144 w 154"/>
                  <a:gd name="T3" fmla="*/ 84 h 174"/>
                  <a:gd name="T4" fmla="*/ 134 w 154"/>
                  <a:gd name="T5" fmla="*/ 73 h 174"/>
                  <a:gd name="T6" fmla="*/ 133 w 154"/>
                  <a:gd name="T7" fmla="*/ 73 h 174"/>
                  <a:gd name="T8" fmla="*/ 133 w 154"/>
                  <a:gd name="T9" fmla="*/ 68 h 174"/>
                  <a:gd name="T10" fmla="*/ 134 w 154"/>
                  <a:gd name="T11" fmla="*/ 61 h 174"/>
                  <a:gd name="T12" fmla="*/ 134 w 154"/>
                  <a:gd name="T13" fmla="*/ 60 h 174"/>
                  <a:gd name="T14" fmla="*/ 134 w 154"/>
                  <a:gd name="T15" fmla="*/ 60 h 174"/>
                  <a:gd name="T16" fmla="*/ 133 w 154"/>
                  <a:gd name="T17" fmla="*/ 53 h 174"/>
                  <a:gd name="T18" fmla="*/ 127 w 154"/>
                  <a:gd name="T19" fmla="*/ 33 h 174"/>
                  <a:gd name="T20" fmla="*/ 127 w 154"/>
                  <a:gd name="T21" fmla="*/ 33 h 174"/>
                  <a:gd name="T22" fmla="*/ 127 w 154"/>
                  <a:gd name="T23" fmla="*/ 33 h 174"/>
                  <a:gd name="T24" fmla="*/ 111 w 154"/>
                  <a:gd name="T25" fmla="*/ 9 h 174"/>
                  <a:gd name="T26" fmla="*/ 89 w 154"/>
                  <a:gd name="T27" fmla="*/ 0 h 174"/>
                  <a:gd name="T28" fmla="*/ 64 w 154"/>
                  <a:gd name="T29" fmla="*/ 0 h 174"/>
                  <a:gd name="T30" fmla="*/ 14 w 154"/>
                  <a:gd name="T31" fmla="*/ 25 h 174"/>
                  <a:gd name="T32" fmla="*/ 0 w 154"/>
                  <a:gd name="T33" fmla="*/ 73 h 174"/>
                  <a:gd name="T34" fmla="*/ 14 w 154"/>
                  <a:gd name="T35" fmla="*/ 110 h 174"/>
                  <a:gd name="T36" fmla="*/ 23 w 154"/>
                  <a:gd name="T37" fmla="*/ 131 h 174"/>
                  <a:gd name="T38" fmla="*/ 18 w 154"/>
                  <a:gd name="T39" fmla="*/ 161 h 174"/>
                  <a:gd name="T40" fmla="*/ 8 w 154"/>
                  <a:gd name="T41" fmla="*/ 173 h 174"/>
                  <a:gd name="T42" fmla="*/ 8 w 154"/>
                  <a:gd name="T43" fmla="*/ 173 h 174"/>
                  <a:gd name="T44" fmla="*/ 100 w 154"/>
                  <a:gd name="T45" fmla="*/ 174 h 174"/>
                  <a:gd name="T46" fmla="*/ 98 w 154"/>
                  <a:gd name="T47" fmla="*/ 166 h 174"/>
                  <a:gd name="T48" fmla="*/ 100 w 154"/>
                  <a:gd name="T49" fmla="*/ 166 h 174"/>
                  <a:gd name="T50" fmla="*/ 100 w 154"/>
                  <a:gd name="T51" fmla="*/ 166 h 174"/>
                  <a:gd name="T52" fmla="*/ 100 w 154"/>
                  <a:gd name="T53" fmla="*/ 166 h 174"/>
                  <a:gd name="T54" fmla="*/ 100 w 154"/>
                  <a:gd name="T55" fmla="*/ 162 h 174"/>
                  <a:gd name="T56" fmla="*/ 100 w 154"/>
                  <a:gd name="T57" fmla="*/ 162 h 174"/>
                  <a:gd name="T58" fmla="*/ 100 w 154"/>
                  <a:gd name="T59" fmla="*/ 162 h 174"/>
                  <a:gd name="T60" fmla="*/ 100 w 154"/>
                  <a:gd name="T61" fmla="*/ 161 h 174"/>
                  <a:gd name="T62" fmla="*/ 108 w 154"/>
                  <a:gd name="T63" fmla="*/ 161 h 174"/>
                  <a:gd name="T64" fmla="*/ 124 w 154"/>
                  <a:gd name="T65" fmla="*/ 161 h 174"/>
                  <a:gd name="T66" fmla="*/ 138 w 154"/>
                  <a:gd name="T67" fmla="*/ 155 h 174"/>
                  <a:gd name="T68" fmla="*/ 142 w 154"/>
                  <a:gd name="T69" fmla="*/ 144 h 174"/>
                  <a:gd name="T70" fmla="*/ 138 w 154"/>
                  <a:gd name="T71" fmla="*/ 138 h 174"/>
                  <a:gd name="T72" fmla="*/ 138 w 154"/>
                  <a:gd name="T73" fmla="*/ 131 h 174"/>
                  <a:gd name="T74" fmla="*/ 142 w 154"/>
                  <a:gd name="T75" fmla="*/ 128 h 174"/>
                  <a:gd name="T76" fmla="*/ 142 w 154"/>
                  <a:gd name="T77" fmla="*/ 123 h 174"/>
                  <a:gd name="T78" fmla="*/ 142 w 154"/>
                  <a:gd name="T79" fmla="*/ 117 h 174"/>
                  <a:gd name="T80" fmla="*/ 142 w 154"/>
                  <a:gd name="T81" fmla="*/ 117 h 174"/>
                  <a:gd name="T82" fmla="*/ 142 w 154"/>
                  <a:gd name="T83" fmla="*/ 117 h 174"/>
                  <a:gd name="T84" fmla="*/ 142 w 154"/>
                  <a:gd name="T85" fmla="*/ 110 h 174"/>
                  <a:gd name="T86" fmla="*/ 142 w 154"/>
                  <a:gd name="T87" fmla="*/ 110 h 174"/>
                  <a:gd name="T88" fmla="*/ 142 w 154"/>
                  <a:gd name="T89" fmla="*/ 110 h 174"/>
                  <a:gd name="T90" fmla="*/ 142 w 154"/>
                  <a:gd name="T91" fmla="*/ 110 h 174"/>
                  <a:gd name="T92" fmla="*/ 142 w 154"/>
                  <a:gd name="T93" fmla="*/ 110 h 174"/>
                  <a:gd name="T94" fmla="*/ 142 w 154"/>
                  <a:gd name="T95" fmla="*/ 105 h 174"/>
                  <a:gd name="T96" fmla="*/ 144 w 154"/>
                  <a:gd name="T97" fmla="*/ 105 h 174"/>
                  <a:gd name="T98" fmla="*/ 144 w 154"/>
                  <a:gd name="T99" fmla="*/ 105 h 174"/>
                  <a:gd name="T100" fmla="*/ 150 w 154"/>
                  <a:gd name="T101" fmla="*/ 103 h 174"/>
                  <a:gd name="T102" fmla="*/ 154 w 154"/>
                  <a:gd name="T103" fmla="*/ 101 h 174"/>
                  <a:gd name="T104" fmla="*/ 50 w 154"/>
                  <a:gd name="T105" fmla="*/ 89 h 174"/>
                  <a:gd name="T106" fmla="*/ 70 w 154"/>
                  <a:gd name="T107" fmla="*/ 25 h 174"/>
                  <a:gd name="T108" fmla="*/ 70 w 154"/>
                  <a:gd name="T109" fmla="*/ 25 h 174"/>
                  <a:gd name="T110" fmla="*/ 89 w 154"/>
                  <a:gd name="T111" fmla="*/ 56 h 174"/>
                  <a:gd name="T112" fmla="*/ 50 w 154"/>
                  <a:gd name="T113" fmla="*/ 8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174">
                    <a:moveTo>
                      <a:pt x="154" y="101"/>
                    </a:moveTo>
                    <a:cubicBezTo>
                      <a:pt x="154" y="99"/>
                      <a:pt x="154" y="92"/>
                      <a:pt x="144" y="84"/>
                    </a:cubicBezTo>
                    <a:cubicBezTo>
                      <a:pt x="142" y="79"/>
                      <a:pt x="138" y="78"/>
                      <a:pt x="134" y="73"/>
                    </a:cubicBezTo>
                    <a:cubicBezTo>
                      <a:pt x="133" y="73"/>
                      <a:pt x="133" y="73"/>
                      <a:pt x="133" y="73"/>
                    </a:cubicBezTo>
                    <a:cubicBezTo>
                      <a:pt x="133" y="68"/>
                      <a:pt x="133" y="68"/>
                      <a:pt x="133" y="68"/>
                    </a:cubicBezTo>
                    <a:cubicBezTo>
                      <a:pt x="134" y="63"/>
                      <a:pt x="134" y="61"/>
                      <a:pt x="134" y="61"/>
                    </a:cubicBezTo>
                    <a:cubicBezTo>
                      <a:pt x="134" y="60"/>
                      <a:pt x="134" y="60"/>
                      <a:pt x="134" y="60"/>
                    </a:cubicBezTo>
                    <a:cubicBezTo>
                      <a:pt x="134" y="60"/>
                      <a:pt x="134" y="60"/>
                      <a:pt x="134" y="60"/>
                    </a:cubicBezTo>
                    <a:cubicBezTo>
                      <a:pt x="134" y="60"/>
                      <a:pt x="134" y="56"/>
                      <a:pt x="133" y="53"/>
                    </a:cubicBezTo>
                    <a:cubicBezTo>
                      <a:pt x="127" y="33"/>
                      <a:pt x="127" y="33"/>
                      <a:pt x="127" y="33"/>
                    </a:cubicBezTo>
                    <a:cubicBezTo>
                      <a:pt x="127" y="33"/>
                      <a:pt x="127" y="33"/>
                      <a:pt x="127" y="33"/>
                    </a:cubicBezTo>
                    <a:cubicBezTo>
                      <a:pt x="127" y="33"/>
                      <a:pt x="127" y="33"/>
                      <a:pt x="127" y="33"/>
                    </a:cubicBezTo>
                    <a:cubicBezTo>
                      <a:pt x="124" y="25"/>
                      <a:pt x="117" y="14"/>
                      <a:pt x="111" y="9"/>
                    </a:cubicBezTo>
                    <a:cubicBezTo>
                      <a:pt x="100" y="7"/>
                      <a:pt x="93" y="0"/>
                      <a:pt x="89" y="0"/>
                    </a:cubicBezTo>
                    <a:cubicBezTo>
                      <a:pt x="77" y="0"/>
                      <a:pt x="73" y="0"/>
                      <a:pt x="64" y="0"/>
                    </a:cubicBezTo>
                    <a:cubicBezTo>
                      <a:pt x="41" y="0"/>
                      <a:pt x="23" y="14"/>
                      <a:pt x="14" y="25"/>
                    </a:cubicBezTo>
                    <a:cubicBezTo>
                      <a:pt x="8" y="33"/>
                      <a:pt x="0" y="53"/>
                      <a:pt x="0" y="73"/>
                    </a:cubicBezTo>
                    <a:cubicBezTo>
                      <a:pt x="3" y="92"/>
                      <a:pt x="8" y="103"/>
                      <a:pt x="14" y="110"/>
                    </a:cubicBezTo>
                    <a:cubicBezTo>
                      <a:pt x="20" y="123"/>
                      <a:pt x="23" y="131"/>
                      <a:pt x="23" y="131"/>
                    </a:cubicBezTo>
                    <a:cubicBezTo>
                      <a:pt x="23" y="131"/>
                      <a:pt x="20" y="151"/>
                      <a:pt x="18" y="161"/>
                    </a:cubicBezTo>
                    <a:cubicBezTo>
                      <a:pt x="14" y="162"/>
                      <a:pt x="11" y="166"/>
                      <a:pt x="8" y="173"/>
                    </a:cubicBezTo>
                    <a:cubicBezTo>
                      <a:pt x="8" y="173"/>
                      <a:pt x="8" y="173"/>
                      <a:pt x="8" y="173"/>
                    </a:cubicBezTo>
                    <a:cubicBezTo>
                      <a:pt x="100" y="174"/>
                      <a:pt x="100" y="174"/>
                      <a:pt x="100" y="174"/>
                    </a:cubicBezTo>
                    <a:cubicBezTo>
                      <a:pt x="98" y="166"/>
                      <a:pt x="98" y="166"/>
                      <a:pt x="98" y="166"/>
                    </a:cubicBezTo>
                    <a:cubicBezTo>
                      <a:pt x="100" y="166"/>
                      <a:pt x="100" y="166"/>
                      <a:pt x="100" y="166"/>
                    </a:cubicBezTo>
                    <a:cubicBezTo>
                      <a:pt x="100" y="166"/>
                      <a:pt x="100" y="166"/>
                      <a:pt x="100" y="166"/>
                    </a:cubicBezTo>
                    <a:cubicBezTo>
                      <a:pt x="100" y="166"/>
                      <a:pt x="100" y="166"/>
                      <a:pt x="100" y="166"/>
                    </a:cubicBezTo>
                    <a:cubicBezTo>
                      <a:pt x="100" y="162"/>
                      <a:pt x="100" y="162"/>
                      <a:pt x="100" y="162"/>
                    </a:cubicBezTo>
                    <a:cubicBezTo>
                      <a:pt x="100" y="162"/>
                      <a:pt x="100" y="162"/>
                      <a:pt x="100" y="162"/>
                    </a:cubicBezTo>
                    <a:cubicBezTo>
                      <a:pt x="100" y="162"/>
                      <a:pt x="100" y="162"/>
                      <a:pt x="100" y="162"/>
                    </a:cubicBezTo>
                    <a:cubicBezTo>
                      <a:pt x="100" y="161"/>
                      <a:pt x="100" y="161"/>
                      <a:pt x="100" y="161"/>
                    </a:cubicBezTo>
                    <a:cubicBezTo>
                      <a:pt x="104" y="161"/>
                      <a:pt x="100" y="161"/>
                      <a:pt x="108" y="161"/>
                    </a:cubicBezTo>
                    <a:cubicBezTo>
                      <a:pt x="111" y="161"/>
                      <a:pt x="117" y="161"/>
                      <a:pt x="124" y="161"/>
                    </a:cubicBezTo>
                    <a:cubicBezTo>
                      <a:pt x="133" y="155"/>
                      <a:pt x="134" y="155"/>
                      <a:pt x="138" y="155"/>
                    </a:cubicBezTo>
                    <a:cubicBezTo>
                      <a:pt x="138" y="151"/>
                      <a:pt x="142" y="148"/>
                      <a:pt x="142" y="144"/>
                    </a:cubicBezTo>
                    <a:cubicBezTo>
                      <a:pt x="138" y="138"/>
                      <a:pt x="138" y="138"/>
                      <a:pt x="138" y="138"/>
                    </a:cubicBezTo>
                    <a:cubicBezTo>
                      <a:pt x="138" y="131"/>
                      <a:pt x="138" y="131"/>
                      <a:pt x="138" y="131"/>
                    </a:cubicBezTo>
                    <a:cubicBezTo>
                      <a:pt x="142" y="131"/>
                      <a:pt x="142" y="131"/>
                      <a:pt x="142" y="128"/>
                    </a:cubicBezTo>
                    <a:cubicBezTo>
                      <a:pt x="142" y="123"/>
                      <a:pt x="142" y="123"/>
                      <a:pt x="142" y="123"/>
                    </a:cubicBezTo>
                    <a:cubicBezTo>
                      <a:pt x="142" y="123"/>
                      <a:pt x="144" y="123"/>
                      <a:pt x="142" y="117"/>
                    </a:cubicBezTo>
                    <a:cubicBezTo>
                      <a:pt x="142" y="117"/>
                      <a:pt x="142" y="117"/>
                      <a:pt x="142" y="117"/>
                    </a:cubicBezTo>
                    <a:cubicBezTo>
                      <a:pt x="142" y="117"/>
                      <a:pt x="142" y="117"/>
                      <a:pt x="142" y="117"/>
                    </a:cubicBezTo>
                    <a:cubicBezTo>
                      <a:pt x="142" y="110"/>
                      <a:pt x="142" y="110"/>
                      <a:pt x="142" y="110"/>
                    </a:cubicBezTo>
                    <a:cubicBezTo>
                      <a:pt x="142" y="110"/>
                      <a:pt x="142" y="110"/>
                      <a:pt x="142" y="110"/>
                    </a:cubicBezTo>
                    <a:cubicBezTo>
                      <a:pt x="142" y="110"/>
                      <a:pt x="142" y="110"/>
                      <a:pt x="142" y="110"/>
                    </a:cubicBezTo>
                    <a:cubicBezTo>
                      <a:pt x="142" y="110"/>
                      <a:pt x="142" y="110"/>
                      <a:pt x="142" y="110"/>
                    </a:cubicBezTo>
                    <a:cubicBezTo>
                      <a:pt x="142" y="110"/>
                      <a:pt x="142" y="110"/>
                      <a:pt x="142" y="110"/>
                    </a:cubicBezTo>
                    <a:cubicBezTo>
                      <a:pt x="142" y="110"/>
                      <a:pt x="142" y="110"/>
                      <a:pt x="142" y="105"/>
                    </a:cubicBezTo>
                    <a:cubicBezTo>
                      <a:pt x="144" y="105"/>
                      <a:pt x="144" y="105"/>
                      <a:pt x="144" y="105"/>
                    </a:cubicBezTo>
                    <a:cubicBezTo>
                      <a:pt x="144" y="105"/>
                      <a:pt x="144" y="105"/>
                      <a:pt x="144" y="105"/>
                    </a:cubicBezTo>
                    <a:cubicBezTo>
                      <a:pt x="144" y="103"/>
                      <a:pt x="144" y="103"/>
                      <a:pt x="150" y="103"/>
                    </a:cubicBezTo>
                    <a:cubicBezTo>
                      <a:pt x="150" y="103"/>
                      <a:pt x="154" y="103"/>
                      <a:pt x="154" y="101"/>
                    </a:cubicBezTo>
                    <a:close/>
                    <a:moveTo>
                      <a:pt x="50" y="89"/>
                    </a:moveTo>
                    <a:cubicBezTo>
                      <a:pt x="26" y="73"/>
                      <a:pt x="64" y="44"/>
                      <a:pt x="70" y="25"/>
                    </a:cubicBezTo>
                    <a:cubicBezTo>
                      <a:pt x="70" y="25"/>
                      <a:pt x="70" y="25"/>
                      <a:pt x="70" y="25"/>
                    </a:cubicBezTo>
                    <a:cubicBezTo>
                      <a:pt x="71" y="30"/>
                      <a:pt x="80" y="49"/>
                      <a:pt x="89" y="56"/>
                    </a:cubicBezTo>
                    <a:cubicBezTo>
                      <a:pt x="104" y="84"/>
                      <a:pt x="71" y="105"/>
                      <a:pt x="50"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94">
                <a:extLst>
                  <a:ext uri="{FF2B5EF4-FFF2-40B4-BE49-F238E27FC236}">
                    <a16:creationId xmlns:a16="http://schemas.microsoft.com/office/drawing/2014/main" xmlns="" id="{FDA2C3DC-25CF-4ABC-8816-E86F9073C362}"/>
                  </a:ext>
                </a:extLst>
              </p:cNvPr>
              <p:cNvSpPr>
                <a:spLocks/>
              </p:cNvSpPr>
              <p:nvPr/>
            </p:nvSpPr>
            <p:spPr bwMode="auto">
              <a:xfrm>
                <a:off x="4417" y="1185"/>
                <a:ext cx="95" cy="87"/>
              </a:xfrm>
              <a:custGeom>
                <a:avLst/>
                <a:gdLst>
                  <a:gd name="T0" fmla="*/ 27 w 39"/>
                  <a:gd name="T1" fmla="*/ 7 h 36"/>
                  <a:gd name="T2" fmla="*/ 7 w 39"/>
                  <a:gd name="T3" fmla="*/ 10 h 36"/>
                  <a:gd name="T4" fmla="*/ 10 w 39"/>
                  <a:gd name="T5" fmla="*/ 31 h 36"/>
                  <a:gd name="T6" fmla="*/ 30 w 39"/>
                  <a:gd name="T7" fmla="*/ 26 h 36"/>
                  <a:gd name="T8" fmla="*/ 27 w 39"/>
                  <a:gd name="T9" fmla="*/ 7 h 36"/>
                </a:gdLst>
                <a:ahLst/>
                <a:cxnLst>
                  <a:cxn ang="0">
                    <a:pos x="T0" y="T1"/>
                  </a:cxn>
                  <a:cxn ang="0">
                    <a:pos x="T2" y="T3"/>
                  </a:cxn>
                  <a:cxn ang="0">
                    <a:pos x="T4" y="T5"/>
                  </a:cxn>
                  <a:cxn ang="0">
                    <a:pos x="T6" y="T7"/>
                  </a:cxn>
                  <a:cxn ang="0">
                    <a:pos x="T8" y="T9"/>
                  </a:cxn>
                </a:cxnLst>
                <a:rect l="0" t="0" r="r" b="b"/>
                <a:pathLst>
                  <a:path w="39" h="36">
                    <a:moveTo>
                      <a:pt x="27" y="7"/>
                    </a:moveTo>
                    <a:cubicBezTo>
                      <a:pt x="21" y="0"/>
                      <a:pt x="10" y="3"/>
                      <a:pt x="7" y="10"/>
                    </a:cubicBezTo>
                    <a:cubicBezTo>
                      <a:pt x="0" y="20"/>
                      <a:pt x="0" y="26"/>
                      <a:pt x="10" y="31"/>
                    </a:cubicBezTo>
                    <a:cubicBezTo>
                      <a:pt x="16" y="36"/>
                      <a:pt x="27" y="36"/>
                      <a:pt x="30" y="26"/>
                    </a:cubicBezTo>
                    <a:cubicBezTo>
                      <a:pt x="39" y="20"/>
                      <a:pt x="33" y="10"/>
                      <a:pt x="2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95">
                <a:extLst>
                  <a:ext uri="{FF2B5EF4-FFF2-40B4-BE49-F238E27FC236}">
                    <a16:creationId xmlns:a16="http://schemas.microsoft.com/office/drawing/2014/main" xmlns="" id="{0C4B0238-4FB5-4989-9E2A-F912755BF134}"/>
                  </a:ext>
                </a:extLst>
              </p:cNvPr>
              <p:cNvSpPr>
                <a:spLocks noEditPoints="1"/>
              </p:cNvSpPr>
              <p:nvPr/>
            </p:nvSpPr>
            <p:spPr bwMode="auto">
              <a:xfrm>
                <a:off x="4296" y="1057"/>
                <a:ext cx="373" cy="420"/>
              </a:xfrm>
              <a:custGeom>
                <a:avLst/>
                <a:gdLst>
                  <a:gd name="T0" fmla="*/ 154 w 154"/>
                  <a:gd name="T1" fmla="*/ 101 h 174"/>
                  <a:gd name="T2" fmla="*/ 144 w 154"/>
                  <a:gd name="T3" fmla="*/ 84 h 174"/>
                  <a:gd name="T4" fmla="*/ 134 w 154"/>
                  <a:gd name="T5" fmla="*/ 73 h 174"/>
                  <a:gd name="T6" fmla="*/ 133 w 154"/>
                  <a:gd name="T7" fmla="*/ 73 h 174"/>
                  <a:gd name="T8" fmla="*/ 133 w 154"/>
                  <a:gd name="T9" fmla="*/ 68 h 174"/>
                  <a:gd name="T10" fmla="*/ 134 w 154"/>
                  <a:gd name="T11" fmla="*/ 61 h 174"/>
                  <a:gd name="T12" fmla="*/ 134 w 154"/>
                  <a:gd name="T13" fmla="*/ 60 h 174"/>
                  <a:gd name="T14" fmla="*/ 134 w 154"/>
                  <a:gd name="T15" fmla="*/ 60 h 174"/>
                  <a:gd name="T16" fmla="*/ 133 w 154"/>
                  <a:gd name="T17" fmla="*/ 53 h 174"/>
                  <a:gd name="T18" fmla="*/ 127 w 154"/>
                  <a:gd name="T19" fmla="*/ 33 h 174"/>
                  <a:gd name="T20" fmla="*/ 127 w 154"/>
                  <a:gd name="T21" fmla="*/ 33 h 174"/>
                  <a:gd name="T22" fmla="*/ 127 w 154"/>
                  <a:gd name="T23" fmla="*/ 33 h 174"/>
                  <a:gd name="T24" fmla="*/ 111 w 154"/>
                  <a:gd name="T25" fmla="*/ 9 h 174"/>
                  <a:gd name="T26" fmla="*/ 89 w 154"/>
                  <a:gd name="T27" fmla="*/ 0 h 174"/>
                  <a:gd name="T28" fmla="*/ 64 w 154"/>
                  <a:gd name="T29" fmla="*/ 0 h 174"/>
                  <a:gd name="T30" fmla="*/ 14 w 154"/>
                  <a:gd name="T31" fmla="*/ 25 h 174"/>
                  <a:gd name="T32" fmla="*/ 0 w 154"/>
                  <a:gd name="T33" fmla="*/ 73 h 174"/>
                  <a:gd name="T34" fmla="*/ 14 w 154"/>
                  <a:gd name="T35" fmla="*/ 110 h 174"/>
                  <a:gd name="T36" fmla="*/ 23 w 154"/>
                  <a:gd name="T37" fmla="*/ 131 h 174"/>
                  <a:gd name="T38" fmla="*/ 18 w 154"/>
                  <a:gd name="T39" fmla="*/ 161 h 174"/>
                  <a:gd name="T40" fmla="*/ 8 w 154"/>
                  <a:gd name="T41" fmla="*/ 173 h 174"/>
                  <a:gd name="T42" fmla="*/ 8 w 154"/>
                  <a:gd name="T43" fmla="*/ 173 h 174"/>
                  <a:gd name="T44" fmla="*/ 100 w 154"/>
                  <a:gd name="T45" fmla="*/ 174 h 174"/>
                  <a:gd name="T46" fmla="*/ 98 w 154"/>
                  <a:gd name="T47" fmla="*/ 166 h 174"/>
                  <a:gd name="T48" fmla="*/ 100 w 154"/>
                  <a:gd name="T49" fmla="*/ 166 h 174"/>
                  <a:gd name="T50" fmla="*/ 100 w 154"/>
                  <a:gd name="T51" fmla="*/ 166 h 174"/>
                  <a:gd name="T52" fmla="*/ 100 w 154"/>
                  <a:gd name="T53" fmla="*/ 166 h 174"/>
                  <a:gd name="T54" fmla="*/ 100 w 154"/>
                  <a:gd name="T55" fmla="*/ 162 h 174"/>
                  <a:gd name="T56" fmla="*/ 100 w 154"/>
                  <a:gd name="T57" fmla="*/ 162 h 174"/>
                  <a:gd name="T58" fmla="*/ 100 w 154"/>
                  <a:gd name="T59" fmla="*/ 162 h 174"/>
                  <a:gd name="T60" fmla="*/ 100 w 154"/>
                  <a:gd name="T61" fmla="*/ 161 h 174"/>
                  <a:gd name="T62" fmla="*/ 108 w 154"/>
                  <a:gd name="T63" fmla="*/ 161 h 174"/>
                  <a:gd name="T64" fmla="*/ 124 w 154"/>
                  <a:gd name="T65" fmla="*/ 161 h 174"/>
                  <a:gd name="T66" fmla="*/ 138 w 154"/>
                  <a:gd name="T67" fmla="*/ 155 h 174"/>
                  <a:gd name="T68" fmla="*/ 142 w 154"/>
                  <a:gd name="T69" fmla="*/ 144 h 174"/>
                  <a:gd name="T70" fmla="*/ 138 w 154"/>
                  <a:gd name="T71" fmla="*/ 138 h 174"/>
                  <a:gd name="T72" fmla="*/ 138 w 154"/>
                  <a:gd name="T73" fmla="*/ 131 h 174"/>
                  <a:gd name="T74" fmla="*/ 142 w 154"/>
                  <a:gd name="T75" fmla="*/ 128 h 174"/>
                  <a:gd name="T76" fmla="*/ 142 w 154"/>
                  <a:gd name="T77" fmla="*/ 123 h 174"/>
                  <a:gd name="T78" fmla="*/ 142 w 154"/>
                  <a:gd name="T79" fmla="*/ 117 h 174"/>
                  <a:gd name="T80" fmla="*/ 142 w 154"/>
                  <a:gd name="T81" fmla="*/ 117 h 174"/>
                  <a:gd name="T82" fmla="*/ 142 w 154"/>
                  <a:gd name="T83" fmla="*/ 117 h 174"/>
                  <a:gd name="T84" fmla="*/ 142 w 154"/>
                  <a:gd name="T85" fmla="*/ 110 h 174"/>
                  <a:gd name="T86" fmla="*/ 142 w 154"/>
                  <a:gd name="T87" fmla="*/ 110 h 174"/>
                  <a:gd name="T88" fmla="*/ 142 w 154"/>
                  <a:gd name="T89" fmla="*/ 110 h 174"/>
                  <a:gd name="T90" fmla="*/ 142 w 154"/>
                  <a:gd name="T91" fmla="*/ 110 h 174"/>
                  <a:gd name="T92" fmla="*/ 142 w 154"/>
                  <a:gd name="T93" fmla="*/ 110 h 174"/>
                  <a:gd name="T94" fmla="*/ 142 w 154"/>
                  <a:gd name="T95" fmla="*/ 105 h 174"/>
                  <a:gd name="T96" fmla="*/ 144 w 154"/>
                  <a:gd name="T97" fmla="*/ 105 h 174"/>
                  <a:gd name="T98" fmla="*/ 144 w 154"/>
                  <a:gd name="T99" fmla="*/ 105 h 174"/>
                  <a:gd name="T100" fmla="*/ 150 w 154"/>
                  <a:gd name="T101" fmla="*/ 103 h 174"/>
                  <a:gd name="T102" fmla="*/ 154 w 154"/>
                  <a:gd name="T103" fmla="*/ 101 h 174"/>
                  <a:gd name="T104" fmla="*/ 50 w 154"/>
                  <a:gd name="T105" fmla="*/ 89 h 174"/>
                  <a:gd name="T106" fmla="*/ 70 w 154"/>
                  <a:gd name="T107" fmla="*/ 25 h 174"/>
                  <a:gd name="T108" fmla="*/ 70 w 154"/>
                  <a:gd name="T109" fmla="*/ 25 h 174"/>
                  <a:gd name="T110" fmla="*/ 89 w 154"/>
                  <a:gd name="T111" fmla="*/ 56 h 174"/>
                  <a:gd name="T112" fmla="*/ 50 w 154"/>
                  <a:gd name="T113" fmla="*/ 8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174">
                    <a:moveTo>
                      <a:pt x="154" y="101"/>
                    </a:moveTo>
                    <a:cubicBezTo>
                      <a:pt x="154" y="99"/>
                      <a:pt x="154" y="92"/>
                      <a:pt x="144" y="84"/>
                    </a:cubicBezTo>
                    <a:cubicBezTo>
                      <a:pt x="142" y="79"/>
                      <a:pt x="138" y="78"/>
                      <a:pt x="134" y="73"/>
                    </a:cubicBezTo>
                    <a:cubicBezTo>
                      <a:pt x="133" y="73"/>
                      <a:pt x="133" y="73"/>
                      <a:pt x="133" y="73"/>
                    </a:cubicBezTo>
                    <a:cubicBezTo>
                      <a:pt x="133" y="68"/>
                      <a:pt x="133" y="68"/>
                      <a:pt x="133" y="68"/>
                    </a:cubicBezTo>
                    <a:cubicBezTo>
                      <a:pt x="134" y="63"/>
                      <a:pt x="134" y="61"/>
                      <a:pt x="134" y="61"/>
                    </a:cubicBezTo>
                    <a:cubicBezTo>
                      <a:pt x="134" y="60"/>
                      <a:pt x="134" y="60"/>
                      <a:pt x="134" y="60"/>
                    </a:cubicBezTo>
                    <a:cubicBezTo>
                      <a:pt x="134" y="60"/>
                      <a:pt x="134" y="60"/>
                      <a:pt x="134" y="60"/>
                    </a:cubicBezTo>
                    <a:cubicBezTo>
                      <a:pt x="134" y="60"/>
                      <a:pt x="134" y="56"/>
                      <a:pt x="133" y="53"/>
                    </a:cubicBezTo>
                    <a:cubicBezTo>
                      <a:pt x="127" y="33"/>
                      <a:pt x="127" y="33"/>
                      <a:pt x="127" y="33"/>
                    </a:cubicBezTo>
                    <a:cubicBezTo>
                      <a:pt x="127" y="33"/>
                      <a:pt x="127" y="33"/>
                      <a:pt x="127" y="33"/>
                    </a:cubicBezTo>
                    <a:cubicBezTo>
                      <a:pt x="127" y="33"/>
                      <a:pt x="127" y="33"/>
                      <a:pt x="127" y="33"/>
                    </a:cubicBezTo>
                    <a:cubicBezTo>
                      <a:pt x="124" y="25"/>
                      <a:pt x="117" y="14"/>
                      <a:pt x="111" y="9"/>
                    </a:cubicBezTo>
                    <a:cubicBezTo>
                      <a:pt x="100" y="7"/>
                      <a:pt x="93" y="0"/>
                      <a:pt x="89" y="0"/>
                    </a:cubicBezTo>
                    <a:cubicBezTo>
                      <a:pt x="77" y="0"/>
                      <a:pt x="73" y="0"/>
                      <a:pt x="64" y="0"/>
                    </a:cubicBezTo>
                    <a:cubicBezTo>
                      <a:pt x="41" y="0"/>
                      <a:pt x="23" y="14"/>
                      <a:pt x="14" y="25"/>
                    </a:cubicBezTo>
                    <a:cubicBezTo>
                      <a:pt x="8" y="33"/>
                      <a:pt x="0" y="53"/>
                      <a:pt x="0" y="73"/>
                    </a:cubicBezTo>
                    <a:cubicBezTo>
                      <a:pt x="3" y="92"/>
                      <a:pt x="8" y="103"/>
                      <a:pt x="14" y="110"/>
                    </a:cubicBezTo>
                    <a:cubicBezTo>
                      <a:pt x="20" y="123"/>
                      <a:pt x="23" y="131"/>
                      <a:pt x="23" y="131"/>
                    </a:cubicBezTo>
                    <a:cubicBezTo>
                      <a:pt x="23" y="131"/>
                      <a:pt x="20" y="151"/>
                      <a:pt x="18" y="161"/>
                    </a:cubicBezTo>
                    <a:cubicBezTo>
                      <a:pt x="14" y="162"/>
                      <a:pt x="11" y="166"/>
                      <a:pt x="8" y="173"/>
                    </a:cubicBezTo>
                    <a:cubicBezTo>
                      <a:pt x="8" y="173"/>
                      <a:pt x="8" y="173"/>
                      <a:pt x="8" y="173"/>
                    </a:cubicBezTo>
                    <a:cubicBezTo>
                      <a:pt x="100" y="174"/>
                      <a:pt x="100" y="174"/>
                      <a:pt x="100" y="174"/>
                    </a:cubicBezTo>
                    <a:cubicBezTo>
                      <a:pt x="98" y="166"/>
                      <a:pt x="98" y="166"/>
                      <a:pt x="98" y="166"/>
                    </a:cubicBezTo>
                    <a:cubicBezTo>
                      <a:pt x="100" y="166"/>
                      <a:pt x="100" y="166"/>
                      <a:pt x="100" y="166"/>
                    </a:cubicBezTo>
                    <a:cubicBezTo>
                      <a:pt x="100" y="166"/>
                      <a:pt x="100" y="166"/>
                      <a:pt x="100" y="166"/>
                    </a:cubicBezTo>
                    <a:cubicBezTo>
                      <a:pt x="100" y="166"/>
                      <a:pt x="100" y="166"/>
                      <a:pt x="100" y="166"/>
                    </a:cubicBezTo>
                    <a:cubicBezTo>
                      <a:pt x="100" y="162"/>
                      <a:pt x="100" y="162"/>
                      <a:pt x="100" y="162"/>
                    </a:cubicBezTo>
                    <a:cubicBezTo>
                      <a:pt x="100" y="162"/>
                      <a:pt x="100" y="162"/>
                      <a:pt x="100" y="162"/>
                    </a:cubicBezTo>
                    <a:cubicBezTo>
                      <a:pt x="100" y="162"/>
                      <a:pt x="100" y="162"/>
                      <a:pt x="100" y="162"/>
                    </a:cubicBezTo>
                    <a:cubicBezTo>
                      <a:pt x="100" y="161"/>
                      <a:pt x="100" y="161"/>
                      <a:pt x="100" y="161"/>
                    </a:cubicBezTo>
                    <a:cubicBezTo>
                      <a:pt x="104" y="161"/>
                      <a:pt x="100" y="161"/>
                      <a:pt x="108" y="161"/>
                    </a:cubicBezTo>
                    <a:cubicBezTo>
                      <a:pt x="111" y="161"/>
                      <a:pt x="117" y="161"/>
                      <a:pt x="124" y="161"/>
                    </a:cubicBezTo>
                    <a:cubicBezTo>
                      <a:pt x="133" y="155"/>
                      <a:pt x="134" y="155"/>
                      <a:pt x="138" y="155"/>
                    </a:cubicBezTo>
                    <a:cubicBezTo>
                      <a:pt x="138" y="151"/>
                      <a:pt x="142" y="148"/>
                      <a:pt x="142" y="144"/>
                    </a:cubicBezTo>
                    <a:cubicBezTo>
                      <a:pt x="138" y="138"/>
                      <a:pt x="138" y="138"/>
                      <a:pt x="138" y="138"/>
                    </a:cubicBezTo>
                    <a:cubicBezTo>
                      <a:pt x="138" y="131"/>
                      <a:pt x="138" y="131"/>
                      <a:pt x="138" y="131"/>
                    </a:cubicBezTo>
                    <a:cubicBezTo>
                      <a:pt x="142" y="131"/>
                      <a:pt x="142" y="131"/>
                      <a:pt x="142" y="128"/>
                    </a:cubicBezTo>
                    <a:cubicBezTo>
                      <a:pt x="142" y="123"/>
                      <a:pt x="142" y="123"/>
                      <a:pt x="142" y="123"/>
                    </a:cubicBezTo>
                    <a:cubicBezTo>
                      <a:pt x="142" y="123"/>
                      <a:pt x="144" y="123"/>
                      <a:pt x="142" y="117"/>
                    </a:cubicBezTo>
                    <a:cubicBezTo>
                      <a:pt x="142" y="117"/>
                      <a:pt x="142" y="117"/>
                      <a:pt x="142" y="117"/>
                    </a:cubicBezTo>
                    <a:cubicBezTo>
                      <a:pt x="142" y="117"/>
                      <a:pt x="142" y="117"/>
                      <a:pt x="142" y="117"/>
                    </a:cubicBezTo>
                    <a:cubicBezTo>
                      <a:pt x="142" y="110"/>
                      <a:pt x="142" y="110"/>
                      <a:pt x="142" y="110"/>
                    </a:cubicBezTo>
                    <a:cubicBezTo>
                      <a:pt x="142" y="110"/>
                      <a:pt x="142" y="110"/>
                      <a:pt x="142" y="110"/>
                    </a:cubicBezTo>
                    <a:cubicBezTo>
                      <a:pt x="142" y="110"/>
                      <a:pt x="142" y="110"/>
                      <a:pt x="142" y="110"/>
                    </a:cubicBezTo>
                    <a:cubicBezTo>
                      <a:pt x="142" y="110"/>
                      <a:pt x="142" y="110"/>
                      <a:pt x="142" y="110"/>
                    </a:cubicBezTo>
                    <a:cubicBezTo>
                      <a:pt x="142" y="110"/>
                      <a:pt x="142" y="110"/>
                      <a:pt x="142" y="110"/>
                    </a:cubicBezTo>
                    <a:cubicBezTo>
                      <a:pt x="142" y="110"/>
                      <a:pt x="142" y="110"/>
                      <a:pt x="142" y="105"/>
                    </a:cubicBezTo>
                    <a:cubicBezTo>
                      <a:pt x="144" y="105"/>
                      <a:pt x="144" y="105"/>
                      <a:pt x="144" y="105"/>
                    </a:cubicBezTo>
                    <a:cubicBezTo>
                      <a:pt x="144" y="105"/>
                      <a:pt x="144" y="105"/>
                      <a:pt x="144" y="105"/>
                    </a:cubicBezTo>
                    <a:cubicBezTo>
                      <a:pt x="144" y="103"/>
                      <a:pt x="144" y="103"/>
                      <a:pt x="150" y="103"/>
                    </a:cubicBezTo>
                    <a:cubicBezTo>
                      <a:pt x="150" y="103"/>
                      <a:pt x="154" y="103"/>
                      <a:pt x="154" y="101"/>
                    </a:cubicBezTo>
                    <a:close/>
                    <a:moveTo>
                      <a:pt x="50" y="89"/>
                    </a:moveTo>
                    <a:cubicBezTo>
                      <a:pt x="26" y="73"/>
                      <a:pt x="64" y="44"/>
                      <a:pt x="70" y="25"/>
                    </a:cubicBezTo>
                    <a:cubicBezTo>
                      <a:pt x="70" y="25"/>
                      <a:pt x="70" y="25"/>
                      <a:pt x="70" y="25"/>
                    </a:cubicBezTo>
                    <a:cubicBezTo>
                      <a:pt x="71" y="30"/>
                      <a:pt x="80" y="49"/>
                      <a:pt x="89" y="56"/>
                    </a:cubicBezTo>
                    <a:cubicBezTo>
                      <a:pt x="104" y="84"/>
                      <a:pt x="71" y="105"/>
                      <a:pt x="50"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96">
                <a:extLst>
                  <a:ext uri="{FF2B5EF4-FFF2-40B4-BE49-F238E27FC236}">
                    <a16:creationId xmlns:a16="http://schemas.microsoft.com/office/drawing/2014/main" xmlns="" id="{E2C3C0D4-DE97-4539-86EA-FAC4DFB272FB}"/>
                  </a:ext>
                </a:extLst>
              </p:cNvPr>
              <p:cNvSpPr>
                <a:spLocks/>
              </p:cNvSpPr>
              <p:nvPr/>
            </p:nvSpPr>
            <p:spPr bwMode="auto">
              <a:xfrm>
                <a:off x="4417" y="1185"/>
                <a:ext cx="95" cy="87"/>
              </a:xfrm>
              <a:custGeom>
                <a:avLst/>
                <a:gdLst>
                  <a:gd name="T0" fmla="*/ 27 w 39"/>
                  <a:gd name="T1" fmla="*/ 7 h 36"/>
                  <a:gd name="T2" fmla="*/ 7 w 39"/>
                  <a:gd name="T3" fmla="*/ 10 h 36"/>
                  <a:gd name="T4" fmla="*/ 10 w 39"/>
                  <a:gd name="T5" fmla="*/ 31 h 36"/>
                  <a:gd name="T6" fmla="*/ 30 w 39"/>
                  <a:gd name="T7" fmla="*/ 26 h 36"/>
                  <a:gd name="T8" fmla="*/ 27 w 39"/>
                  <a:gd name="T9" fmla="*/ 7 h 36"/>
                </a:gdLst>
                <a:ahLst/>
                <a:cxnLst>
                  <a:cxn ang="0">
                    <a:pos x="T0" y="T1"/>
                  </a:cxn>
                  <a:cxn ang="0">
                    <a:pos x="T2" y="T3"/>
                  </a:cxn>
                  <a:cxn ang="0">
                    <a:pos x="T4" y="T5"/>
                  </a:cxn>
                  <a:cxn ang="0">
                    <a:pos x="T6" y="T7"/>
                  </a:cxn>
                  <a:cxn ang="0">
                    <a:pos x="T8" y="T9"/>
                  </a:cxn>
                </a:cxnLst>
                <a:rect l="0" t="0" r="r" b="b"/>
                <a:pathLst>
                  <a:path w="39" h="36">
                    <a:moveTo>
                      <a:pt x="27" y="7"/>
                    </a:moveTo>
                    <a:cubicBezTo>
                      <a:pt x="21" y="0"/>
                      <a:pt x="10" y="3"/>
                      <a:pt x="7" y="10"/>
                    </a:cubicBezTo>
                    <a:cubicBezTo>
                      <a:pt x="0" y="20"/>
                      <a:pt x="0" y="26"/>
                      <a:pt x="10" y="31"/>
                    </a:cubicBezTo>
                    <a:cubicBezTo>
                      <a:pt x="16" y="36"/>
                      <a:pt x="27" y="36"/>
                      <a:pt x="30" y="26"/>
                    </a:cubicBezTo>
                    <a:cubicBezTo>
                      <a:pt x="39" y="20"/>
                      <a:pt x="33" y="10"/>
                      <a:pt x="2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3" name="Group 99">
              <a:extLst>
                <a:ext uri="{FF2B5EF4-FFF2-40B4-BE49-F238E27FC236}">
                  <a16:creationId xmlns:a16="http://schemas.microsoft.com/office/drawing/2014/main" xmlns="" id="{D320B5A6-9478-40BD-9ECC-31F04BFA3638}"/>
                </a:ext>
              </a:extLst>
            </p:cNvPr>
            <p:cNvGrpSpPr>
              <a:grpSpLocks noChangeAspect="1"/>
            </p:cNvGrpSpPr>
            <p:nvPr/>
          </p:nvGrpSpPr>
          <p:grpSpPr bwMode="auto">
            <a:xfrm>
              <a:off x="6109404" y="2225251"/>
              <a:ext cx="461115" cy="542976"/>
              <a:chOff x="4249" y="1836"/>
              <a:chExt cx="445" cy="524"/>
            </a:xfrm>
            <a:solidFill>
              <a:srgbClr val="3CDEFE"/>
            </a:solidFill>
          </p:grpSpPr>
          <p:sp>
            <p:nvSpPr>
              <p:cNvPr id="114" name="Freeform 100">
                <a:extLst>
                  <a:ext uri="{FF2B5EF4-FFF2-40B4-BE49-F238E27FC236}">
                    <a16:creationId xmlns:a16="http://schemas.microsoft.com/office/drawing/2014/main" xmlns="" id="{21731F1C-75B3-4907-89EA-173D8DE7F19B}"/>
                  </a:ext>
                </a:extLst>
              </p:cNvPr>
              <p:cNvSpPr>
                <a:spLocks noEditPoints="1"/>
              </p:cNvSpPr>
              <p:nvPr/>
            </p:nvSpPr>
            <p:spPr bwMode="auto">
              <a:xfrm>
                <a:off x="4249" y="1836"/>
                <a:ext cx="445" cy="524"/>
              </a:xfrm>
              <a:custGeom>
                <a:avLst/>
                <a:gdLst>
                  <a:gd name="T0" fmla="*/ 167 w 185"/>
                  <a:gd name="T1" fmla="*/ 195 h 218"/>
                  <a:gd name="T2" fmla="*/ 150 w 185"/>
                  <a:gd name="T3" fmla="*/ 195 h 218"/>
                  <a:gd name="T4" fmla="*/ 141 w 185"/>
                  <a:gd name="T5" fmla="*/ 155 h 218"/>
                  <a:gd name="T6" fmla="*/ 115 w 185"/>
                  <a:gd name="T7" fmla="*/ 110 h 218"/>
                  <a:gd name="T8" fmla="*/ 141 w 185"/>
                  <a:gd name="T9" fmla="*/ 73 h 218"/>
                  <a:gd name="T10" fmla="*/ 150 w 185"/>
                  <a:gd name="T11" fmla="*/ 25 h 218"/>
                  <a:gd name="T12" fmla="*/ 164 w 185"/>
                  <a:gd name="T13" fmla="*/ 25 h 218"/>
                  <a:gd name="T14" fmla="*/ 171 w 185"/>
                  <a:gd name="T15" fmla="*/ 25 h 218"/>
                  <a:gd name="T16" fmla="*/ 173 w 185"/>
                  <a:gd name="T17" fmla="*/ 25 h 218"/>
                  <a:gd name="T18" fmla="*/ 182 w 185"/>
                  <a:gd name="T19" fmla="*/ 9 h 218"/>
                  <a:gd name="T20" fmla="*/ 180 w 185"/>
                  <a:gd name="T21" fmla="*/ 0 h 218"/>
                  <a:gd name="T22" fmla="*/ 0 w 185"/>
                  <a:gd name="T23" fmla="*/ 0 h 218"/>
                  <a:gd name="T24" fmla="*/ 0 w 185"/>
                  <a:gd name="T25" fmla="*/ 9 h 218"/>
                  <a:gd name="T26" fmla="*/ 17 w 185"/>
                  <a:gd name="T27" fmla="*/ 25 h 218"/>
                  <a:gd name="T28" fmla="*/ 30 w 185"/>
                  <a:gd name="T29" fmla="*/ 25 h 218"/>
                  <a:gd name="T30" fmla="*/ 38 w 185"/>
                  <a:gd name="T31" fmla="*/ 73 h 218"/>
                  <a:gd name="T32" fmla="*/ 69 w 185"/>
                  <a:gd name="T33" fmla="*/ 110 h 218"/>
                  <a:gd name="T34" fmla="*/ 38 w 185"/>
                  <a:gd name="T35" fmla="*/ 155 h 218"/>
                  <a:gd name="T36" fmla="*/ 35 w 185"/>
                  <a:gd name="T37" fmla="*/ 195 h 218"/>
                  <a:gd name="T38" fmla="*/ 18 w 185"/>
                  <a:gd name="T39" fmla="*/ 195 h 218"/>
                  <a:gd name="T40" fmla="*/ 1 w 185"/>
                  <a:gd name="T41" fmla="*/ 211 h 218"/>
                  <a:gd name="T42" fmla="*/ 5 w 185"/>
                  <a:gd name="T43" fmla="*/ 218 h 218"/>
                  <a:gd name="T44" fmla="*/ 182 w 185"/>
                  <a:gd name="T45" fmla="*/ 218 h 218"/>
                  <a:gd name="T46" fmla="*/ 185 w 185"/>
                  <a:gd name="T47" fmla="*/ 211 h 218"/>
                  <a:gd name="T48" fmla="*/ 167 w 185"/>
                  <a:gd name="T49" fmla="*/ 195 h 218"/>
                  <a:gd name="T50" fmla="*/ 46 w 185"/>
                  <a:gd name="T51" fmla="*/ 73 h 218"/>
                  <a:gd name="T52" fmla="*/ 38 w 185"/>
                  <a:gd name="T53" fmla="*/ 25 h 218"/>
                  <a:gd name="T54" fmla="*/ 141 w 185"/>
                  <a:gd name="T55" fmla="*/ 25 h 218"/>
                  <a:gd name="T56" fmla="*/ 133 w 185"/>
                  <a:gd name="T57" fmla="*/ 73 h 218"/>
                  <a:gd name="T58" fmla="*/ 90 w 185"/>
                  <a:gd name="T59" fmla="*/ 105 h 218"/>
                  <a:gd name="T60" fmla="*/ 46 w 185"/>
                  <a:gd name="T61" fmla="*/ 73 h 218"/>
                  <a:gd name="T62" fmla="*/ 46 w 185"/>
                  <a:gd name="T63" fmla="*/ 155 h 218"/>
                  <a:gd name="T64" fmla="*/ 90 w 185"/>
                  <a:gd name="T65" fmla="*/ 117 h 218"/>
                  <a:gd name="T66" fmla="*/ 133 w 185"/>
                  <a:gd name="T67" fmla="*/ 155 h 218"/>
                  <a:gd name="T68" fmla="*/ 141 w 185"/>
                  <a:gd name="T69" fmla="*/ 195 h 218"/>
                  <a:gd name="T70" fmla="*/ 41 w 185"/>
                  <a:gd name="T71" fmla="*/ 195 h 218"/>
                  <a:gd name="T72" fmla="*/ 46 w 185"/>
                  <a:gd name="T73" fmla="*/ 15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218">
                    <a:moveTo>
                      <a:pt x="167" y="195"/>
                    </a:moveTo>
                    <a:cubicBezTo>
                      <a:pt x="150" y="195"/>
                      <a:pt x="150" y="195"/>
                      <a:pt x="150" y="195"/>
                    </a:cubicBezTo>
                    <a:cubicBezTo>
                      <a:pt x="148" y="188"/>
                      <a:pt x="144" y="174"/>
                      <a:pt x="141" y="155"/>
                    </a:cubicBezTo>
                    <a:cubicBezTo>
                      <a:pt x="141" y="131"/>
                      <a:pt x="132" y="117"/>
                      <a:pt x="115" y="110"/>
                    </a:cubicBezTo>
                    <a:cubicBezTo>
                      <a:pt x="132" y="103"/>
                      <a:pt x="141" y="89"/>
                      <a:pt x="141" y="73"/>
                    </a:cubicBezTo>
                    <a:cubicBezTo>
                      <a:pt x="144" y="44"/>
                      <a:pt x="150" y="30"/>
                      <a:pt x="150" y="25"/>
                    </a:cubicBezTo>
                    <a:cubicBezTo>
                      <a:pt x="164" y="25"/>
                      <a:pt x="164" y="25"/>
                      <a:pt x="164" y="25"/>
                    </a:cubicBezTo>
                    <a:cubicBezTo>
                      <a:pt x="167" y="25"/>
                      <a:pt x="171" y="25"/>
                      <a:pt x="171" y="25"/>
                    </a:cubicBezTo>
                    <a:cubicBezTo>
                      <a:pt x="173" y="25"/>
                      <a:pt x="173" y="25"/>
                      <a:pt x="173" y="25"/>
                    </a:cubicBezTo>
                    <a:cubicBezTo>
                      <a:pt x="177" y="21"/>
                      <a:pt x="182" y="14"/>
                      <a:pt x="182" y="9"/>
                    </a:cubicBezTo>
                    <a:cubicBezTo>
                      <a:pt x="182" y="7"/>
                      <a:pt x="180" y="0"/>
                      <a:pt x="180" y="0"/>
                    </a:cubicBezTo>
                    <a:cubicBezTo>
                      <a:pt x="0" y="0"/>
                      <a:pt x="0" y="0"/>
                      <a:pt x="0" y="0"/>
                    </a:cubicBezTo>
                    <a:cubicBezTo>
                      <a:pt x="0" y="0"/>
                      <a:pt x="0" y="7"/>
                      <a:pt x="0" y="9"/>
                    </a:cubicBezTo>
                    <a:cubicBezTo>
                      <a:pt x="0" y="14"/>
                      <a:pt x="6" y="25"/>
                      <a:pt x="17" y="25"/>
                    </a:cubicBezTo>
                    <a:cubicBezTo>
                      <a:pt x="30" y="25"/>
                      <a:pt x="30" y="25"/>
                      <a:pt x="30" y="25"/>
                    </a:cubicBezTo>
                    <a:cubicBezTo>
                      <a:pt x="35" y="30"/>
                      <a:pt x="38" y="44"/>
                      <a:pt x="38" y="73"/>
                    </a:cubicBezTo>
                    <a:cubicBezTo>
                      <a:pt x="38" y="89"/>
                      <a:pt x="52" y="103"/>
                      <a:pt x="69" y="110"/>
                    </a:cubicBezTo>
                    <a:cubicBezTo>
                      <a:pt x="52" y="117"/>
                      <a:pt x="38" y="131"/>
                      <a:pt x="38" y="155"/>
                    </a:cubicBezTo>
                    <a:cubicBezTo>
                      <a:pt x="38" y="174"/>
                      <a:pt x="35" y="188"/>
                      <a:pt x="35" y="195"/>
                    </a:cubicBezTo>
                    <a:cubicBezTo>
                      <a:pt x="18" y="195"/>
                      <a:pt x="18" y="195"/>
                      <a:pt x="18" y="195"/>
                    </a:cubicBezTo>
                    <a:cubicBezTo>
                      <a:pt x="8" y="195"/>
                      <a:pt x="1" y="201"/>
                      <a:pt x="1" y="211"/>
                    </a:cubicBezTo>
                    <a:cubicBezTo>
                      <a:pt x="1" y="213"/>
                      <a:pt x="5" y="213"/>
                      <a:pt x="5" y="218"/>
                    </a:cubicBezTo>
                    <a:cubicBezTo>
                      <a:pt x="182" y="218"/>
                      <a:pt x="182" y="218"/>
                      <a:pt x="182" y="218"/>
                    </a:cubicBezTo>
                    <a:cubicBezTo>
                      <a:pt x="182" y="213"/>
                      <a:pt x="185" y="213"/>
                      <a:pt x="185" y="211"/>
                    </a:cubicBezTo>
                    <a:cubicBezTo>
                      <a:pt x="185" y="201"/>
                      <a:pt x="177" y="195"/>
                      <a:pt x="167" y="195"/>
                    </a:cubicBezTo>
                    <a:close/>
                    <a:moveTo>
                      <a:pt x="46" y="73"/>
                    </a:moveTo>
                    <a:cubicBezTo>
                      <a:pt x="46" y="48"/>
                      <a:pt x="43" y="33"/>
                      <a:pt x="38" y="25"/>
                    </a:cubicBezTo>
                    <a:cubicBezTo>
                      <a:pt x="141" y="25"/>
                      <a:pt x="141" y="25"/>
                      <a:pt x="141" y="25"/>
                    </a:cubicBezTo>
                    <a:cubicBezTo>
                      <a:pt x="136" y="33"/>
                      <a:pt x="136" y="48"/>
                      <a:pt x="133" y="73"/>
                    </a:cubicBezTo>
                    <a:cubicBezTo>
                      <a:pt x="133" y="103"/>
                      <a:pt x="102" y="105"/>
                      <a:pt x="90" y="105"/>
                    </a:cubicBezTo>
                    <a:cubicBezTo>
                      <a:pt x="85" y="105"/>
                      <a:pt x="49" y="103"/>
                      <a:pt x="46" y="73"/>
                    </a:cubicBezTo>
                    <a:close/>
                    <a:moveTo>
                      <a:pt x="46" y="155"/>
                    </a:moveTo>
                    <a:cubicBezTo>
                      <a:pt x="49" y="117"/>
                      <a:pt x="85" y="117"/>
                      <a:pt x="90" y="117"/>
                    </a:cubicBezTo>
                    <a:cubicBezTo>
                      <a:pt x="102" y="117"/>
                      <a:pt x="133" y="117"/>
                      <a:pt x="133" y="155"/>
                    </a:cubicBezTo>
                    <a:cubicBezTo>
                      <a:pt x="136" y="174"/>
                      <a:pt x="136" y="186"/>
                      <a:pt x="141" y="195"/>
                    </a:cubicBezTo>
                    <a:cubicBezTo>
                      <a:pt x="41" y="195"/>
                      <a:pt x="41" y="195"/>
                      <a:pt x="41" y="195"/>
                    </a:cubicBezTo>
                    <a:cubicBezTo>
                      <a:pt x="43" y="186"/>
                      <a:pt x="46" y="174"/>
                      <a:pt x="4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1">
                <a:extLst>
                  <a:ext uri="{FF2B5EF4-FFF2-40B4-BE49-F238E27FC236}">
                    <a16:creationId xmlns:a16="http://schemas.microsoft.com/office/drawing/2014/main" xmlns="" id="{F236FED6-CACC-46D5-9D06-8464E7FCD06D}"/>
                  </a:ext>
                </a:extLst>
              </p:cNvPr>
              <p:cNvSpPr>
                <a:spLocks noEditPoints="1"/>
              </p:cNvSpPr>
              <p:nvPr/>
            </p:nvSpPr>
            <p:spPr bwMode="auto">
              <a:xfrm>
                <a:off x="4249" y="1836"/>
                <a:ext cx="445" cy="524"/>
              </a:xfrm>
              <a:custGeom>
                <a:avLst/>
                <a:gdLst>
                  <a:gd name="T0" fmla="*/ 167 w 185"/>
                  <a:gd name="T1" fmla="*/ 195 h 218"/>
                  <a:gd name="T2" fmla="*/ 150 w 185"/>
                  <a:gd name="T3" fmla="*/ 195 h 218"/>
                  <a:gd name="T4" fmla="*/ 141 w 185"/>
                  <a:gd name="T5" fmla="*/ 155 h 218"/>
                  <a:gd name="T6" fmla="*/ 115 w 185"/>
                  <a:gd name="T7" fmla="*/ 110 h 218"/>
                  <a:gd name="T8" fmla="*/ 141 w 185"/>
                  <a:gd name="T9" fmla="*/ 73 h 218"/>
                  <a:gd name="T10" fmla="*/ 150 w 185"/>
                  <a:gd name="T11" fmla="*/ 25 h 218"/>
                  <a:gd name="T12" fmla="*/ 164 w 185"/>
                  <a:gd name="T13" fmla="*/ 25 h 218"/>
                  <a:gd name="T14" fmla="*/ 171 w 185"/>
                  <a:gd name="T15" fmla="*/ 25 h 218"/>
                  <a:gd name="T16" fmla="*/ 173 w 185"/>
                  <a:gd name="T17" fmla="*/ 25 h 218"/>
                  <a:gd name="T18" fmla="*/ 182 w 185"/>
                  <a:gd name="T19" fmla="*/ 9 h 218"/>
                  <a:gd name="T20" fmla="*/ 180 w 185"/>
                  <a:gd name="T21" fmla="*/ 0 h 218"/>
                  <a:gd name="T22" fmla="*/ 0 w 185"/>
                  <a:gd name="T23" fmla="*/ 0 h 218"/>
                  <a:gd name="T24" fmla="*/ 0 w 185"/>
                  <a:gd name="T25" fmla="*/ 9 h 218"/>
                  <a:gd name="T26" fmla="*/ 17 w 185"/>
                  <a:gd name="T27" fmla="*/ 25 h 218"/>
                  <a:gd name="T28" fmla="*/ 30 w 185"/>
                  <a:gd name="T29" fmla="*/ 25 h 218"/>
                  <a:gd name="T30" fmla="*/ 38 w 185"/>
                  <a:gd name="T31" fmla="*/ 73 h 218"/>
                  <a:gd name="T32" fmla="*/ 69 w 185"/>
                  <a:gd name="T33" fmla="*/ 110 h 218"/>
                  <a:gd name="T34" fmla="*/ 38 w 185"/>
                  <a:gd name="T35" fmla="*/ 155 h 218"/>
                  <a:gd name="T36" fmla="*/ 35 w 185"/>
                  <a:gd name="T37" fmla="*/ 195 h 218"/>
                  <a:gd name="T38" fmla="*/ 18 w 185"/>
                  <a:gd name="T39" fmla="*/ 195 h 218"/>
                  <a:gd name="T40" fmla="*/ 1 w 185"/>
                  <a:gd name="T41" fmla="*/ 211 h 218"/>
                  <a:gd name="T42" fmla="*/ 5 w 185"/>
                  <a:gd name="T43" fmla="*/ 218 h 218"/>
                  <a:gd name="T44" fmla="*/ 182 w 185"/>
                  <a:gd name="T45" fmla="*/ 218 h 218"/>
                  <a:gd name="T46" fmla="*/ 185 w 185"/>
                  <a:gd name="T47" fmla="*/ 211 h 218"/>
                  <a:gd name="T48" fmla="*/ 167 w 185"/>
                  <a:gd name="T49" fmla="*/ 195 h 218"/>
                  <a:gd name="T50" fmla="*/ 46 w 185"/>
                  <a:gd name="T51" fmla="*/ 73 h 218"/>
                  <a:gd name="T52" fmla="*/ 38 w 185"/>
                  <a:gd name="T53" fmla="*/ 25 h 218"/>
                  <a:gd name="T54" fmla="*/ 141 w 185"/>
                  <a:gd name="T55" fmla="*/ 25 h 218"/>
                  <a:gd name="T56" fmla="*/ 133 w 185"/>
                  <a:gd name="T57" fmla="*/ 73 h 218"/>
                  <a:gd name="T58" fmla="*/ 90 w 185"/>
                  <a:gd name="T59" fmla="*/ 105 h 218"/>
                  <a:gd name="T60" fmla="*/ 46 w 185"/>
                  <a:gd name="T61" fmla="*/ 73 h 218"/>
                  <a:gd name="T62" fmla="*/ 46 w 185"/>
                  <a:gd name="T63" fmla="*/ 155 h 218"/>
                  <a:gd name="T64" fmla="*/ 90 w 185"/>
                  <a:gd name="T65" fmla="*/ 117 h 218"/>
                  <a:gd name="T66" fmla="*/ 133 w 185"/>
                  <a:gd name="T67" fmla="*/ 155 h 218"/>
                  <a:gd name="T68" fmla="*/ 141 w 185"/>
                  <a:gd name="T69" fmla="*/ 195 h 218"/>
                  <a:gd name="T70" fmla="*/ 41 w 185"/>
                  <a:gd name="T71" fmla="*/ 195 h 218"/>
                  <a:gd name="T72" fmla="*/ 46 w 185"/>
                  <a:gd name="T73" fmla="*/ 15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218">
                    <a:moveTo>
                      <a:pt x="167" y="195"/>
                    </a:moveTo>
                    <a:cubicBezTo>
                      <a:pt x="150" y="195"/>
                      <a:pt x="150" y="195"/>
                      <a:pt x="150" y="195"/>
                    </a:cubicBezTo>
                    <a:cubicBezTo>
                      <a:pt x="148" y="188"/>
                      <a:pt x="144" y="174"/>
                      <a:pt x="141" y="155"/>
                    </a:cubicBezTo>
                    <a:cubicBezTo>
                      <a:pt x="141" y="131"/>
                      <a:pt x="132" y="117"/>
                      <a:pt x="115" y="110"/>
                    </a:cubicBezTo>
                    <a:cubicBezTo>
                      <a:pt x="132" y="103"/>
                      <a:pt x="141" y="89"/>
                      <a:pt x="141" y="73"/>
                    </a:cubicBezTo>
                    <a:cubicBezTo>
                      <a:pt x="144" y="44"/>
                      <a:pt x="150" y="30"/>
                      <a:pt x="150" y="25"/>
                    </a:cubicBezTo>
                    <a:cubicBezTo>
                      <a:pt x="164" y="25"/>
                      <a:pt x="164" y="25"/>
                      <a:pt x="164" y="25"/>
                    </a:cubicBezTo>
                    <a:cubicBezTo>
                      <a:pt x="167" y="25"/>
                      <a:pt x="171" y="25"/>
                      <a:pt x="171" y="25"/>
                    </a:cubicBezTo>
                    <a:cubicBezTo>
                      <a:pt x="173" y="25"/>
                      <a:pt x="173" y="25"/>
                      <a:pt x="173" y="25"/>
                    </a:cubicBezTo>
                    <a:cubicBezTo>
                      <a:pt x="177" y="21"/>
                      <a:pt x="182" y="14"/>
                      <a:pt x="182" y="9"/>
                    </a:cubicBezTo>
                    <a:cubicBezTo>
                      <a:pt x="182" y="7"/>
                      <a:pt x="180" y="0"/>
                      <a:pt x="180" y="0"/>
                    </a:cubicBezTo>
                    <a:cubicBezTo>
                      <a:pt x="0" y="0"/>
                      <a:pt x="0" y="0"/>
                      <a:pt x="0" y="0"/>
                    </a:cubicBezTo>
                    <a:cubicBezTo>
                      <a:pt x="0" y="0"/>
                      <a:pt x="0" y="7"/>
                      <a:pt x="0" y="9"/>
                    </a:cubicBezTo>
                    <a:cubicBezTo>
                      <a:pt x="0" y="14"/>
                      <a:pt x="6" y="25"/>
                      <a:pt x="17" y="25"/>
                    </a:cubicBezTo>
                    <a:cubicBezTo>
                      <a:pt x="30" y="25"/>
                      <a:pt x="30" y="25"/>
                      <a:pt x="30" y="25"/>
                    </a:cubicBezTo>
                    <a:cubicBezTo>
                      <a:pt x="35" y="30"/>
                      <a:pt x="38" y="44"/>
                      <a:pt x="38" y="73"/>
                    </a:cubicBezTo>
                    <a:cubicBezTo>
                      <a:pt x="38" y="89"/>
                      <a:pt x="52" y="103"/>
                      <a:pt x="69" y="110"/>
                    </a:cubicBezTo>
                    <a:cubicBezTo>
                      <a:pt x="52" y="117"/>
                      <a:pt x="38" y="131"/>
                      <a:pt x="38" y="155"/>
                    </a:cubicBezTo>
                    <a:cubicBezTo>
                      <a:pt x="38" y="174"/>
                      <a:pt x="35" y="188"/>
                      <a:pt x="35" y="195"/>
                    </a:cubicBezTo>
                    <a:cubicBezTo>
                      <a:pt x="18" y="195"/>
                      <a:pt x="18" y="195"/>
                      <a:pt x="18" y="195"/>
                    </a:cubicBezTo>
                    <a:cubicBezTo>
                      <a:pt x="8" y="195"/>
                      <a:pt x="1" y="201"/>
                      <a:pt x="1" y="211"/>
                    </a:cubicBezTo>
                    <a:cubicBezTo>
                      <a:pt x="1" y="213"/>
                      <a:pt x="5" y="213"/>
                      <a:pt x="5" y="218"/>
                    </a:cubicBezTo>
                    <a:cubicBezTo>
                      <a:pt x="182" y="218"/>
                      <a:pt x="182" y="218"/>
                      <a:pt x="182" y="218"/>
                    </a:cubicBezTo>
                    <a:cubicBezTo>
                      <a:pt x="182" y="213"/>
                      <a:pt x="185" y="213"/>
                      <a:pt x="185" y="211"/>
                    </a:cubicBezTo>
                    <a:cubicBezTo>
                      <a:pt x="185" y="201"/>
                      <a:pt x="177" y="195"/>
                      <a:pt x="167" y="195"/>
                    </a:cubicBezTo>
                    <a:close/>
                    <a:moveTo>
                      <a:pt x="46" y="73"/>
                    </a:moveTo>
                    <a:cubicBezTo>
                      <a:pt x="46" y="48"/>
                      <a:pt x="43" y="33"/>
                      <a:pt x="38" y="25"/>
                    </a:cubicBezTo>
                    <a:cubicBezTo>
                      <a:pt x="141" y="25"/>
                      <a:pt x="141" y="25"/>
                      <a:pt x="141" y="25"/>
                    </a:cubicBezTo>
                    <a:cubicBezTo>
                      <a:pt x="136" y="33"/>
                      <a:pt x="136" y="48"/>
                      <a:pt x="133" y="73"/>
                    </a:cubicBezTo>
                    <a:cubicBezTo>
                      <a:pt x="133" y="103"/>
                      <a:pt x="102" y="105"/>
                      <a:pt x="90" y="105"/>
                    </a:cubicBezTo>
                    <a:cubicBezTo>
                      <a:pt x="85" y="105"/>
                      <a:pt x="49" y="103"/>
                      <a:pt x="46" y="73"/>
                    </a:cubicBezTo>
                    <a:close/>
                    <a:moveTo>
                      <a:pt x="46" y="155"/>
                    </a:moveTo>
                    <a:cubicBezTo>
                      <a:pt x="49" y="117"/>
                      <a:pt x="85" y="117"/>
                      <a:pt x="90" y="117"/>
                    </a:cubicBezTo>
                    <a:cubicBezTo>
                      <a:pt x="102" y="117"/>
                      <a:pt x="133" y="117"/>
                      <a:pt x="133" y="155"/>
                    </a:cubicBezTo>
                    <a:cubicBezTo>
                      <a:pt x="136" y="174"/>
                      <a:pt x="136" y="186"/>
                      <a:pt x="141" y="195"/>
                    </a:cubicBezTo>
                    <a:cubicBezTo>
                      <a:pt x="41" y="195"/>
                      <a:pt x="41" y="195"/>
                      <a:pt x="41" y="195"/>
                    </a:cubicBezTo>
                    <a:cubicBezTo>
                      <a:pt x="43" y="186"/>
                      <a:pt x="46" y="174"/>
                      <a:pt x="4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18" name="TextBox 10">
            <a:extLst>
              <a:ext uri="{FF2B5EF4-FFF2-40B4-BE49-F238E27FC236}">
                <a16:creationId xmlns:a16="http://schemas.microsoft.com/office/drawing/2014/main" xmlns="" id="{B82FAAF4-2BD0-45E7-82BA-EBA049F0AC81}"/>
              </a:ext>
            </a:extLst>
          </p:cNvPr>
          <p:cNvSpPr txBox="1">
            <a:spLocks noChangeArrowheads="1"/>
          </p:cNvSpPr>
          <p:nvPr/>
        </p:nvSpPr>
        <p:spPr bwMode="auto">
          <a:xfrm>
            <a:off x="3052009" y="3454854"/>
            <a:ext cx="9133760" cy="317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r>
              <a:rPr lang="es-ES" sz="2000" b="1" dirty="0">
                <a:solidFill>
                  <a:schemeClr val="bg1"/>
                </a:solidFill>
                <a:latin typeface="Arial" panose="020B0604020202020204" pitchFamily="34" charset="0"/>
                <a:cs typeface="Arial" panose="020B0604020202020204" pitchFamily="34" charset="0"/>
              </a:rPr>
              <a:t>Alimentos ricos en fibra: Pan integral, legumbres y verduras fibrosas (col, brócoli, espárragos).</a:t>
            </a:r>
          </a:p>
          <a:p>
            <a:pPr algn="ctr"/>
            <a:r>
              <a:rPr lang="es-ES" sz="2000" b="1" dirty="0">
                <a:solidFill>
                  <a:schemeClr val="bg1"/>
                </a:solidFill>
                <a:latin typeface="Arial" panose="020B0604020202020204" pitchFamily="34" charset="0"/>
                <a:cs typeface="Arial" panose="020B0604020202020204" pitchFamily="34" charset="0"/>
              </a:rPr>
              <a:t>Frutas y vegetales.</a:t>
            </a:r>
          </a:p>
          <a:p>
            <a:pPr algn="ctr"/>
            <a:r>
              <a:rPr lang="es-ES" sz="2000" b="1" dirty="0">
                <a:solidFill>
                  <a:schemeClr val="bg1"/>
                </a:solidFill>
                <a:latin typeface="Arial" panose="020B0604020202020204" pitchFamily="34" charset="0"/>
                <a:cs typeface="Arial" panose="020B0604020202020204" pitchFamily="34" charset="0"/>
              </a:rPr>
              <a:t>Lácteos: Leche, yogurt natural y productos lácteos.</a:t>
            </a:r>
          </a:p>
          <a:p>
            <a:pPr algn="ctr"/>
            <a:r>
              <a:rPr lang="es-ES" sz="2000" b="1" dirty="0">
                <a:solidFill>
                  <a:schemeClr val="bg1"/>
                </a:solidFill>
                <a:latin typeface="Arial" panose="020B0604020202020204" pitchFamily="34" charset="0"/>
                <a:cs typeface="Arial" panose="020B0604020202020204" pitchFamily="34" charset="0"/>
              </a:rPr>
              <a:t>Carnes magras y aceite vegetal.</a:t>
            </a:r>
          </a:p>
          <a:p>
            <a:pPr algn="ctr"/>
            <a:r>
              <a:rPr lang="es-ES" sz="2000" b="1" dirty="0">
                <a:solidFill>
                  <a:schemeClr val="bg1"/>
                </a:solidFill>
                <a:latin typeface="Arial" panose="020B0604020202020204" pitchFamily="34" charset="0"/>
                <a:cs typeface="Arial" panose="020B0604020202020204" pitchFamily="34" charset="0"/>
              </a:rPr>
              <a:t>Evitar</a:t>
            </a:r>
          </a:p>
          <a:p>
            <a:pPr algn="ctr"/>
            <a:r>
              <a:rPr lang="es-ES" sz="2000" b="1" dirty="0">
                <a:solidFill>
                  <a:schemeClr val="bg1"/>
                </a:solidFill>
                <a:latin typeface="Arial" panose="020B0604020202020204" pitchFamily="34" charset="0"/>
                <a:cs typeface="Arial" panose="020B0604020202020204" pitchFamily="34" charset="0"/>
              </a:rPr>
              <a:t>Grasas y frituras: Carnes grasas, embutidos grasos y alimentos fritos.</a:t>
            </a:r>
          </a:p>
          <a:p>
            <a:pPr algn="ctr"/>
            <a:r>
              <a:rPr lang="es-ES" sz="2000" b="1" dirty="0">
                <a:solidFill>
                  <a:schemeClr val="bg1"/>
                </a:solidFill>
                <a:latin typeface="Arial" panose="020B0604020202020204" pitchFamily="34" charset="0"/>
                <a:cs typeface="Arial" panose="020B0604020202020204" pitchFamily="34" charset="0"/>
              </a:rPr>
              <a:t>Carnes procesadas: jamón y derivados, ahumados, embutidos.</a:t>
            </a:r>
          </a:p>
          <a:p>
            <a:pPr algn="ctr"/>
            <a:r>
              <a:rPr lang="es-ES" sz="2000" b="1" dirty="0">
                <a:solidFill>
                  <a:schemeClr val="bg1"/>
                </a:solidFill>
                <a:latin typeface="Arial" panose="020B0604020202020204" pitchFamily="34" charset="0"/>
                <a:cs typeface="Arial" panose="020B0604020202020204" pitchFamily="34" charset="0"/>
              </a:rPr>
              <a:t>Alimentos que causan gases: bebidas carbonatadas.</a:t>
            </a:r>
          </a:p>
          <a:p>
            <a:pPr algn="ctr"/>
            <a:r>
              <a:rPr lang="es-ES" sz="2000" b="1" dirty="0">
                <a:solidFill>
                  <a:schemeClr val="bg1"/>
                </a:solidFill>
                <a:latin typeface="Arial" panose="020B0604020202020204" pitchFamily="34" charset="0"/>
                <a:cs typeface="Arial" panose="020B0604020202020204" pitchFamily="34" charset="0"/>
              </a:rPr>
              <a:t>Azúcares refinados: Dulces y refrescos azucarados.</a:t>
            </a:r>
          </a:p>
        </p:txBody>
      </p:sp>
      <p:sp>
        <p:nvSpPr>
          <p:cNvPr id="119" name="TextBox 118">
            <a:extLst>
              <a:ext uri="{FF2B5EF4-FFF2-40B4-BE49-F238E27FC236}">
                <a16:creationId xmlns:a16="http://schemas.microsoft.com/office/drawing/2014/main" xmlns="" id="{6FB102CC-2251-43C7-94A3-3C3C3095515D}"/>
              </a:ext>
            </a:extLst>
          </p:cNvPr>
          <p:cNvSpPr txBox="1"/>
          <p:nvPr/>
        </p:nvSpPr>
        <p:spPr>
          <a:xfrm>
            <a:off x="3052009" y="230200"/>
            <a:ext cx="8239995" cy="830997"/>
          </a:xfrm>
          <a:prstGeom prst="rect">
            <a:avLst/>
          </a:prstGeom>
          <a:noFill/>
        </p:spPr>
        <p:txBody>
          <a:bodyPr wrap="square" rtlCol="0">
            <a:spAutoFit/>
          </a:bodyPr>
          <a:lstStyle/>
          <a:p>
            <a:pPr algn="ctr"/>
            <a:r>
              <a:rPr lang="en-US" sz="4800" b="1" dirty="0">
                <a:solidFill>
                  <a:schemeClr val="bg1"/>
                </a:solidFill>
              </a:rPr>
              <a:t>Autocuidado &amp; alimentación</a:t>
            </a:r>
            <a:endParaRPr lang="en-US" sz="4800" dirty="0">
              <a:solidFill>
                <a:schemeClr val="bg1"/>
              </a:solidFill>
            </a:endParaRPr>
          </a:p>
        </p:txBody>
      </p:sp>
      <p:sp>
        <p:nvSpPr>
          <p:cNvPr id="120" name="Freeform 9">
            <a:extLst>
              <a:ext uri="{FF2B5EF4-FFF2-40B4-BE49-F238E27FC236}">
                <a16:creationId xmlns:a16="http://schemas.microsoft.com/office/drawing/2014/main" xmlns="" id="{769C80C2-6CA0-45F2-92D5-B0AFFEF4DCC5}"/>
              </a:ext>
            </a:extLst>
          </p:cNvPr>
          <p:cNvSpPr>
            <a:spLocks/>
          </p:cNvSpPr>
          <p:nvPr/>
        </p:nvSpPr>
        <p:spPr bwMode="auto">
          <a:xfrm>
            <a:off x="-77788" y="4018165"/>
            <a:ext cx="5767419" cy="327004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rgbClr val="3CDEF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1" name="Freeform 50">
            <a:extLst>
              <a:ext uri="{FF2B5EF4-FFF2-40B4-BE49-F238E27FC236}">
                <a16:creationId xmlns:a16="http://schemas.microsoft.com/office/drawing/2014/main" xmlns="" id="{626DB9D7-3186-4C6A-96C1-4408DF56796C}"/>
              </a:ext>
            </a:extLst>
          </p:cNvPr>
          <p:cNvSpPr>
            <a:spLocks/>
          </p:cNvSpPr>
          <p:nvPr/>
        </p:nvSpPr>
        <p:spPr bwMode="auto">
          <a:xfrm>
            <a:off x="7149196" y="1294908"/>
            <a:ext cx="484584" cy="484187"/>
          </a:xfrm>
          <a:custGeom>
            <a:avLst/>
            <a:gdLst>
              <a:gd name="T0" fmla="*/ 83 w 171"/>
              <a:gd name="T1" fmla="*/ 58 h 172"/>
              <a:gd name="T2" fmla="*/ 0 w 171"/>
              <a:gd name="T3" fmla="*/ 76 h 172"/>
              <a:gd name="T4" fmla="*/ 49 w 171"/>
              <a:gd name="T5" fmla="*/ 136 h 172"/>
              <a:gd name="T6" fmla="*/ 83 w 171"/>
              <a:gd name="T7" fmla="*/ 172 h 172"/>
              <a:gd name="T8" fmla="*/ 121 w 171"/>
              <a:gd name="T9" fmla="*/ 134 h 172"/>
              <a:gd name="T10" fmla="*/ 171 w 171"/>
              <a:gd name="T11" fmla="*/ 76 h 172"/>
              <a:gd name="T12" fmla="*/ 83 w 171"/>
              <a:gd name="T13" fmla="*/ 58 h 172"/>
            </a:gdLst>
            <a:ahLst/>
            <a:cxnLst>
              <a:cxn ang="0">
                <a:pos x="T0" y="T1"/>
              </a:cxn>
              <a:cxn ang="0">
                <a:pos x="T2" y="T3"/>
              </a:cxn>
              <a:cxn ang="0">
                <a:pos x="T4" y="T5"/>
              </a:cxn>
              <a:cxn ang="0">
                <a:pos x="T6" y="T7"/>
              </a:cxn>
              <a:cxn ang="0">
                <a:pos x="T8" y="T9"/>
              </a:cxn>
              <a:cxn ang="0">
                <a:pos x="T10" y="T11"/>
              </a:cxn>
              <a:cxn ang="0">
                <a:pos x="T12" y="T13"/>
              </a:cxn>
            </a:cxnLst>
            <a:rect l="0" t="0" r="r" b="b"/>
            <a:pathLst>
              <a:path w="171" h="172">
                <a:moveTo>
                  <a:pt x="83" y="58"/>
                </a:moveTo>
                <a:cubicBezTo>
                  <a:pt x="65" y="0"/>
                  <a:pt x="0" y="14"/>
                  <a:pt x="0" y="76"/>
                </a:cubicBezTo>
                <a:cubicBezTo>
                  <a:pt x="0" y="111"/>
                  <a:pt x="29" y="120"/>
                  <a:pt x="49" y="136"/>
                </a:cubicBezTo>
                <a:cubicBezTo>
                  <a:pt x="70" y="147"/>
                  <a:pt x="83" y="164"/>
                  <a:pt x="83" y="172"/>
                </a:cubicBezTo>
                <a:cubicBezTo>
                  <a:pt x="87" y="164"/>
                  <a:pt x="102" y="147"/>
                  <a:pt x="121" y="134"/>
                </a:cubicBezTo>
                <a:cubicBezTo>
                  <a:pt x="139" y="120"/>
                  <a:pt x="171" y="111"/>
                  <a:pt x="171" y="76"/>
                </a:cubicBezTo>
                <a:cubicBezTo>
                  <a:pt x="171" y="14"/>
                  <a:pt x="109" y="4"/>
                  <a:pt x="83" y="58"/>
                </a:cubicBezTo>
                <a:close/>
              </a:path>
            </a:pathLst>
          </a:custGeom>
          <a:solidFill>
            <a:srgbClr val="3CDEFE"/>
          </a:solidFill>
          <a:ln>
            <a:noFill/>
          </a:ln>
        </p:spPr>
        <p:txBody>
          <a:bodyPr vert="horz" wrap="square" lIns="91440" tIns="45720" rIns="91440" bIns="45720" numCol="1" anchor="t" anchorCtr="0" compatLnSpc="1">
            <a:prstTxWarp prst="textNoShape">
              <a:avLst/>
            </a:prstTxWarp>
          </a:bodyPr>
          <a:lstStyle/>
          <a:p>
            <a:endParaRPr lang="en-US"/>
          </a:p>
        </p:txBody>
      </p:sp>
      <p:pic>
        <p:nvPicPr>
          <p:cNvPr id="76" name="Imagen 75"/>
          <p:cNvPicPr>
            <a:picLocks noChangeAspect="1"/>
          </p:cNvPicPr>
          <p:nvPr/>
        </p:nvPicPr>
        <p:blipFill>
          <a:blip r:embed="rId3"/>
          <a:stretch>
            <a:fillRect/>
          </a:stretch>
        </p:blipFill>
        <p:spPr>
          <a:xfrm>
            <a:off x="7279361" y="2566818"/>
            <a:ext cx="383039" cy="411193"/>
          </a:xfrm>
          <a:prstGeom prst="rect">
            <a:avLst/>
          </a:prstGeom>
        </p:spPr>
      </p:pic>
      <p:sp>
        <p:nvSpPr>
          <p:cNvPr id="126" name="Trapezoid 28">
            <a:extLst>
              <a:ext uri="{FF2B5EF4-FFF2-40B4-BE49-F238E27FC236}">
                <a16:creationId xmlns:a16="http://schemas.microsoft.com/office/drawing/2014/main" xmlns="" id="{8D426330-738C-42BA-9F39-2C84144B4C09}"/>
              </a:ext>
            </a:extLst>
          </p:cNvPr>
          <p:cNvSpPr>
            <a:spLocks noChangeAspect="1"/>
          </p:cNvSpPr>
          <p:nvPr/>
        </p:nvSpPr>
        <p:spPr>
          <a:xfrm>
            <a:off x="10160584" y="1843726"/>
            <a:ext cx="297055" cy="360000"/>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solidFill>
              <a:srgbClr val="3CDEF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388190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F501D0F-4DEC-441C-9C1C-394BF01C626D}"/>
              </a:ext>
            </a:extLst>
          </p:cNvPr>
          <p:cNvSpPr/>
          <p:nvPr/>
        </p:nvSpPr>
        <p:spPr>
          <a:xfrm>
            <a:off x="0" y="0"/>
            <a:ext cx="12192000" cy="6858000"/>
          </a:xfrm>
          <a:prstGeom prst="rect">
            <a:avLst/>
          </a:prstGeom>
          <a:solidFill>
            <a:srgbClr val="02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9">
            <a:extLst>
              <a:ext uri="{FF2B5EF4-FFF2-40B4-BE49-F238E27FC236}">
                <a16:creationId xmlns:a16="http://schemas.microsoft.com/office/drawing/2014/main" xmlns="" id="{A6E8FE40-675D-4B5A-891F-EE26BF1E8058}"/>
              </a:ext>
            </a:extLst>
          </p:cNvPr>
          <p:cNvSpPr>
            <a:spLocks/>
          </p:cNvSpPr>
          <p:nvPr/>
        </p:nvSpPr>
        <p:spPr bwMode="auto">
          <a:xfrm rot="10800000" flipH="1">
            <a:off x="-48051" y="-278957"/>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Title 59">
            <a:extLst>
              <a:ext uri="{FF2B5EF4-FFF2-40B4-BE49-F238E27FC236}">
                <a16:creationId xmlns:a16="http://schemas.microsoft.com/office/drawing/2014/main" xmlns="" id="{3090A1F9-782C-48BE-BDD4-8DC3FF925DB3}"/>
              </a:ext>
            </a:extLst>
          </p:cNvPr>
          <p:cNvSpPr>
            <a:spLocks noGrp="1"/>
          </p:cNvSpPr>
          <p:nvPr>
            <p:ph type="title"/>
          </p:nvPr>
        </p:nvSpPr>
        <p:spPr>
          <a:xfrm>
            <a:off x="1152833" y="1249598"/>
            <a:ext cx="10468134" cy="873125"/>
          </a:xfrm>
        </p:spPr>
        <p:txBody>
          <a:bodyPr/>
          <a:lstStyle/>
          <a:p>
            <a:r>
              <a:rPr lang="es-ES" dirty="0">
                <a:latin typeface="Arial" panose="020B0604020202020204" pitchFamily="34" charset="0"/>
                <a:cs typeface="Arial" panose="020B0604020202020204" pitchFamily="34" charset="0"/>
              </a:rPr>
              <a:t>OBJETIVOS GENERALES  </a:t>
            </a: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xmlns="" id="{0B74B7F9-E212-428C-ABD0-44DFDFBD38C5}"/>
              </a:ext>
            </a:extLst>
          </p:cNvPr>
          <p:cNvSpPr/>
          <p:nvPr/>
        </p:nvSpPr>
        <p:spPr>
          <a:xfrm>
            <a:off x="2195375" y="3440241"/>
            <a:ext cx="8359996" cy="1200329"/>
          </a:xfrm>
          <a:prstGeom prst="rect">
            <a:avLst/>
          </a:prstGeom>
        </p:spPr>
        <p:txBody>
          <a:bodyPr wrap="square">
            <a:spAutoFit/>
          </a:bodyPr>
          <a:lstStyle/>
          <a:p>
            <a:pPr marL="285750" indent="-285750">
              <a:buFont typeface="Arial" panose="020B0604020202020204" pitchFamily="34" charset="0"/>
              <a:buChar char="•"/>
            </a:pPr>
            <a:r>
              <a:rPr lang="es-ES" sz="2400" b="1" dirty="0">
                <a:solidFill>
                  <a:schemeClr val="bg1"/>
                </a:solidFill>
                <a:latin typeface="Arial" panose="020B0604020202020204" pitchFamily="34" charset="0"/>
                <a:cs typeface="Arial" panose="020B0604020202020204" pitchFamily="34" charset="0"/>
              </a:rPr>
              <a:t>Identificar en el adulto mayor el conocimiento sobre su autocuidado. Herramientas de evaluación en adultos mayores.</a:t>
            </a:r>
            <a:endParaRPr lang="en-US" sz="2400" b="1" dirty="0">
              <a:solidFill>
                <a:schemeClr val="bg1"/>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xmlns="" id="{F4FED408-CD6C-496B-B88D-9DE68418CCAF}"/>
              </a:ext>
            </a:extLst>
          </p:cNvPr>
          <p:cNvSpPr/>
          <p:nvPr/>
        </p:nvSpPr>
        <p:spPr>
          <a:xfrm>
            <a:off x="2175253" y="4640570"/>
            <a:ext cx="8691272" cy="1200329"/>
          </a:xfrm>
          <a:prstGeom prst="rect">
            <a:avLst/>
          </a:prstGeom>
        </p:spPr>
        <p:txBody>
          <a:bodyPr wrap="square">
            <a:spAutoFit/>
          </a:bodyPr>
          <a:lstStyle/>
          <a:p>
            <a:pPr marL="285750" indent="-285750" algn="just">
              <a:buFont typeface="Arial" panose="020B0604020202020204" pitchFamily="34" charset="0"/>
              <a:buChar char="•"/>
            </a:pPr>
            <a:r>
              <a:rPr lang="es-ES" sz="2400" b="1" dirty="0">
                <a:solidFill>
                  <a:schemeClr val="bg1"/>
                </a:solidFill>
                <a:latin typeface="Arial" panose="020B0604020202020204" pitchFamily="34" charset="0"/>
                <a:cs typeface="Arial" panose="020B0604020202020204" pitchFamily="34" charset="0"/>
              </a:rPr>
              <a:t>Promover prácticas de autocuidado en adultos mayores para mejorar su calidad de vida, autonomía y salud integral.</a:t>
            </a:r>
            <a:endParaRPr lang="en-US" sz="2400" dirty="0">
              <a:solidFill>
                <a:schemeClr val="bg1"/>
              </a:solidFill>
            </a:endParaRPr>
          </a:p>
        </p:txBody>
      </p:sp>
      <p:sp>
        <p:nvSpPr>
          <p:cNvPr id="9" name="Rectangle 61">
            <a:extLst>
              <a:ext uri="{FF2B5EF4-FFF2-40B4-BE49-F238E27FC236}">
                <a16:creationId xmlns:a16="http://schemas.microsoft.com/office/drawing/2014/main" xmlns="" id="{F4FED408-CD6C-496B-B88D-9DE68418CCAF}"/>
              </a:ext>
            </a:extLst>
          </p:cNvPr>
          <p:cNvSpPr/>
          <p:nvPr/>
        </p:nvSpPr>
        <p:spPr>
          <a:xfrm>
            <a:off x="2175253" y="2739423"/>
            <a:ext cx="7821372" cy="461665"/>
          </a:xfrm>
          <a:prstGeom prst="rect">
            <a:avLst/>
          </a:prstGeom>
        </p:spPr>
        <p:txBody>
          <a:bodyPr wrap="none">
            <a:spAutoFit/>
          </a:bodyPr>
          <a:lstStyle/>
          <a:p>
            <a:pPr marL="285750" indent="-285750">
              <a:buFont typeface="Arial" panose="020B0604020202020204" pitchFamily="34" charset="0"/>
              <a:buChar char="•"/>
            </a:pPr>
            <a:r>
              <a:rPr lang="es-CO" sz="2400" b="1" dirty="0">
                <a:solidFill>
                  <a:schemeClr val="bg1"/>
                </a:solidFill>
                <a:latin typeface="Arial" panose="020B0604020202020204" pitchFamily="34" charset="0"/>
                <a:cs typeface="Arial" panose="020B0604020202020204" pitchFamily="34" charset="0"/>
              </a:rPr>
              <a:t>Conocer sobre el autocuidado y sus dimensiones</a:t>
            </a:r>
            <a:r>
              <a:rPr lang="es-CO"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endParaRPr>
          </a:p>
        </p:txBody>
      </p:sp>
      <p:sp>
        <p:nvSpPr>
          <p:cNvPr id="10" name="Rectangle 61">
            <a:extLst>
              <a:ext uri="{FF2B5EF4-FFF2-40B4-BE49-F238E27FC236}">
                <a16:creationId xmlns:a16="http://schemas.microsoft.com/office/drawing/2014/main" xmlns="" id="{69BE5EE3-6E41-4E2C-AF7E-DF26DF2D4D17}"/>
              </a:ext>
            </a:extLst>
          </p:cNvPr>
          <p:cNvSpPr/>
          <p:nvPr/>
        </p:nvSpPr>
        <p:spPr>
          <a:xfrm>
            <a:off x="2175253" y="2165848"/>
            <a:ext cx="8297464" cy="461665"/>
          </a:xfrm>
          <a:prstGeom prst="rect">
            <a:avLst/>
          </a:prstGeom>
        </p:spPr>
        <p:txBody>
          <a:bodyPr wrap="none">
            <a:spAutoFit/>
          </a:bodyPr>
          <a:lstStyle/>
          <a:p>
            <a:pPr marL="285750" indent="-285750">
              <a:buFont typeface="Arial" panose="020B0604020202020204" pitchFamily="34" charset="0"/>
              <a:buChar char="•"/>
            </a:pPr>
            <a:r>
              <a:rPr lang="es-CO" sz="2400" b="1" dirty="0">
                <a:solidFill>
                  <a:schemeClr val="bg1"/>
                </a:solidFill>
                <a:latin typeface="Arial" panose="020B0604020202020204" pitchFamily="34" charset="0"/>
                <a:cs typeface="Arial" panose="020B0604020202020204" pitchFamily="34" charset="0"/>
              </a:rPr>
              <a:t>Definición y fundamentación teórica del autocuidado.</a:t>
            </a:r>
            <a:endParaRPr lang="en-US" sz="2400" dirty="0">
              <a:solidFill>
                <a:schemeClr val="bg1"/>
              </a:solidFill>
            </a:endParaRPr>
          </a:p>
        </p:txBody>
      </p:sp>
    </p:spTree>
    <p:extLst>
      <p:ext uri="{BB962C8B-B14F-4D97-AF65-F5344CB8AC3E}">
        <p14:creationId xmlns:p14="http://schemas.microsoft.com/office/powerpoint/2010/main" val="4188905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71">
            <a:extLst>
              <a:ext uri="{FF2B5EF4-FFF2-40B4-BE49-F238E27FC236}">
                <a16:creationId xmlns:a16="http://schemas.microsoft.com/office/drawing/2014/main" xmlns="" id="{07D4DC49-CA4A-4511-A1B0-2B6D5FD1AE87}"/>
              </a:ext>
            </a:extLst>
          </p:cNvPr>
          <p:cNvSpPr>
            <a:spLocks noGrp="1"/>
          </p:cNvSpPr>
          <p:nvPr>
            <p:ph type="title"/>
          </p:nvPr>
        </p:nvSpPr>
        <p:spPr/>
        <p:txBody>
          <a:bodyPr/>
          <a:lstStyle/>
          <a:p>
            <a:r>
              <a:rPr lang="es-ES" sz="3200" b="1" dirty="0">
                <a:latin typeface="Arial" panose="020B0604020202020204" pitchFamily="34" charset="0"/>
                <a:cs typeface="Arial" panose="020B0604020202020204" pitchFamily="34" charset="0"/>
              </a:rPr>
              <a:t>La incorporación social</a:t>
            </a:r>
            <a:endParaRPr lang="es-CO" sz="3200" b="1" dirty="0">
              <a:latin typeface="Arial" panose="020B0604020202020204" pitchFamily="34" charset="0"/>
              <a:cs typeface="Arial" panose="020B0604020202020204" pitchFamily="34" charset="0"/>
            </a:endParaRPr>
          </a:p>
        </p:txBody>
      </p:sp>
      <p:sp>
        <p:nvSpPr>
          <p:cNvPr id="77" name="TextBox 10">
            <a:extLst>
              <a:ext uri="{FF2B5EF4-FFF2-40B4-BE49-F238E27FC236}">
                <a16:creationId xmlns:a16="http://schemas.microsoft.com/office/drawing/2014/main" xmlns="" id="{055EE48D-3CB9-4D9B-A36D-2D356A4AA9A1}"/>
              </a:ext>
            </a:extLst>
          </p:cNvPr>
          <p:cNvSpPr txBox="1">
            <a:spLocks noChangeArrowheads="1"/>
          </p:cNvSpPr>
          <p:nvPr/>
        </p:nvSpPr>
        <p:spPr bwMode="auto">
          <a:xfrm>
            <a:off x="6647934" y="1089163"/>
            <a:ext cx="5381737" cy="440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Modelo de atención social que integre las necesidades sociales del paciente y su familia, coordinando esfuerzos con médicos y psicólogos para ofrecer atención integral.</a:t>
            </a: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Educación y prevención, fomentar programas educativos en la comunidad que aborden manejo del cáncer y prevención involucrando a grupos de trabajo que promuevan el bienestar social.</a:t>
            </a: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Redes de apoyo que conecten a pacientes con recursos y otros individuos que enfrenten situaciones similares, mejorando así su bienestar emocional y social</a:t>
            </a:r>
          </a:p>
        </p:txBody>
      </p:sp>
      <p:pic>
        <p:nvPicPr>
          <p:cNvPr id="2" name="Imagen 1"/>
          <p:cNvPicPr>
            <a:picLocks noChangeAspect="1"/>
          </p:cNvPicPr>
          <p:nvPr/>
        </p:nvPicPr>
        <p:blipFill>
          <a:blip r:embed="rId4"/>
          <a:stretch>
            <a:fillRect/>
          </a:stretch>
        </p:blipFill>
        <p:spPr>
          <a:xfrm>
            <a:off x="1035908" y="1216684"/>
            <a:ext cx="3515113" cy="4273666"/>
          </a:xfrm>
          <a:prstGeom prst="rect">
            <a:avLst/>
          </a:prstGeom>
        </p:spPr>
      </p:pic>
      <p:pic>
        <p:nvPicPr>
          <p:cNvPr id="3" name="Imagen 2"/>
          <p:cNvPicPr>
            <a:picLocks noChangeAspect="1"/>
          </p:cNvPicPr>
          <p:nvPr/>
        </p:nvPicPr>
        <p:blipFill>
          <a:blip r:embed="rId5"/>
          <a:stretch>
            <a:fillRect/>
          </a:stretch>
        </p:blipFill>
        <p:spPr>
          <a:xfrm rot="10800000">
            <a:off x="4217741" y="4273072"/>
            <a:ext cx="7974259" cy="2584928"/>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108" y="5883274"/>
            <a:ext cx="609600" cy="609600"/>
          </a:xfrm>
          <a:prstGeom prst="rect">
            <a:avLst/>
          </a:prstGeom>
        </p:spPr>
      </p:pic>
    </p:spTree>
    <p:extLst>
      <p:ext uri="{BB962C8B-B14F-4D97-AF65-F5344CB8AC3E}">
        <p14:creationId xmlns:p14="http://schemas.microsoft.com/office/powerpoint/2010/main" val="15788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753">
            <a:extLst>
              <a:ext uri="{FF2B5EF4-FFF2-40B4-BE49-F238E27FC236}">
                <a16:creationId xmlns:a16="http://schemas.microsoft.com/office/drawing/2014/main" xmlns="" id="{430D4F30-B65E-47FE-951C-5765E8E17B46}"/>
              </a:ext>
            </a:extLst>
          </p:cNvPr>
          <p:cNvSpPr/>
          <p:nvPr/>
        </p:nvSpPr>
        <p:spPr>
          <a:xfrm>
            <a:off x="0" y="0"/>
            <a:ext cx="12192000" cy="6858000"/>
          </a:xfrm>
          <a:prstGeom prst="rect">
            <a:avLst/>
          </a:prstGeom>
          <a:solidFill>
            <a:srgbClr val="02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Freeform 9">
            <a:extLst>
              <a:ext uri="{FF2B5EF4-FFF2-40B4-BE49-F238E27FC236}">
                <a16:creationId xmlns:a16="http://schemas.microsoft.com/office/drawing/2014/main" xmlns="" id="{62260F90-9AE5-4E34-BD50-3A246BE1B0C2}"/>
              </a:ext>
            </a:extLst>
          </p:cNvPr>
          <p:cNvSpPr>
            <a:spLocks/>
          </p:cNvSpPr>
          <p:nvPr/>
        </p:nvSpPr>
        <p:spPr bwMode="auto">
          <a:xfrm flipH="1">
            <a:off x="5836448" y="3814925"/>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TextBox 28"/>
          <p:cNvSpPr txBox="1"/>
          <p:nvPr/>
        </p:nvSpPr>
        <p:spPr>
          <a:xfrm>
            <a:off x="200526" y="428178"/>
            <a:ext cx="11790948" cy="6001643"/>
          </a:xfrm>
          <a:prstGeom prst="rect">
            <a:avLst/>
          </a:prstGeom>
          <a:ln w="28575">
            <a:noFill/>
          </a:ln>
        </p:spPr>
        <p:txBody>
          <a:bodyPr wrap="square" lIns="0" tIns="0" rIns="0" bIns="0" rtlCol="0" anchor="t">
            <a:spAutoFit/>
          </a:bodyPr>
          <a:lstStyle/>
          <a:p>
            <a:pPr algn="ctr">
              <a:spcBef>
                <a:spcPct val="0"/>
              </a:spcBef>
            </a:pPr>
            <a:r>
              <a:rPr lang="es-ES_tradnl" sz="3000" b="1" dirty="0">
                <a:solidFill>
                  <a:schemeClr val="bg1"/>
                </a:solidFill>
              </a:rPr>
              <a:t>Se necesita vías estratégicas en la Atención Primaria de Salud para promover el autocuidado en el adulto mayor, </a:t>
            </a:r>
            <a:r>
              <a:rPr lang="es-ES" sz="3000" b="1" dirty="0">
                <a:solidFill>
                  <a:schemeClr val="bg1"/>
                </a:solidFill>
              </a:rPr>
              <a:t>a través de diferentes enfoques, para que lleguen a todas las comunidades.</a:t>
            </a:r>
          </a:p>
          <a:p>
            <a:pPr algn="ctr">
              <a:spcBef>
                <a:spcPct val="0"/>
              </a:spcBef>
            </a:pPr>
            <a:r>
              <a:rPr lang="es-ES" sz="3000" dirty="0">
                <a:solidFill>
                  <a:schemeClr val="bg1"/>
                </a:solidFill>
              </a:rPr>
              <a:t>• Un enfoque centrado en la persona, para que se tenga en cuenta el entorno en el que vive, sus circunstancias, necesidades y deseos individuales a lo largo de todo el curso de su vida. </a:t>
            </a:r>
          </a:p>
          <a:p>
            <a:pPr algn="ctr">
              <a:spcBef>
                <a:spcPct val="0"/>
              </a:spcBef>
            </a:pPr>
            <a:r>
              <a:rPr lang="es-ES" sz="3000" dirty="0">
                <a:solidFill>
                  <a:schemeClr val="bg1"/>
                </a:solidFill>
              </a:rPr>
              <a:t>• Un enfoque del curso de vida donde se consideren las determinantes sociales que impactaron de manera general y a nivel biopsicosocial para garantizar que se contemplen las necesidades de los diferentes grupos de edad. </a:t>
            </a:r>
          </a:p>
          <a:p>
            <a:pPr algn="ctr">
              <a:spcBef>
                <a:spcPct val="0"/>
              </a:spcBef>
            </a:pPr>
            <a:r>
              <a:rPr lang="es-ES" sz="3000" dirty="0">
                <a:solidFill>
                  <a:schemeClr val="bg1"/>
                </a:solidFill>
              </a:rPr>
              <a:t>•Enfoque </a:t>
            </a:r>
            <a:r>
              <a:rPr lang="es-ES" sz="3000" dirty="0" err="1">
                <a:solidFill>
                  <a:schemeClr val="bg1"/>
                </a:solidFill>
              </a:rPr>
              <a:t>interseccional</a:t>
            </a:r>
            <a:r>
              <a:rPr lang="es-ES" sz="3000" dirty="0">
                <a:solidFill>
                  <a:schemeClr val="bg1"/>
                </a:solidFill>
              </a:rPr>
              <a:t>, de derechos humanos y género para garantizar la protección de los derechos relacionados con la salud, así como la dignidad y bienestar de todas las personas sin importar su condición.</a:t>
            </a:r>
          </a:p>
        </p:txBody>
      </p:sp>
    </p:spTree>
    <p:extLst>
      <p:ext uri="{BB962C8B-B14F-4D97-AF65-F5344CB8AC3E}">
        <p14:creationId xmlns:p14="http://schemas.microsoft.com/office/powerpoint/2010/main" val="175744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753">
            <a:extLst>
              <a:ext uri="{FF2B5EF4-FFF2-40B4-BE49-F238E27FC236}">
                <a16:creationId xmlns:a16="http://schemas.microsoft.com/office/drawing/2014/main" xmlns="" id="{430D4F30-B65E-47FE-951C-5765E8E17B46}"/>
              </a:ext>
            </a:extLst>
          </p:cNvPr>
          <p:cNvSpPr/>
          <p:nvPr/>
        </p:nvSpPr>
        <p:spPr>
          <a:xfrm>
            <a:off x="-106017" y="0"/>
            <a:ext cx="12298017" cy="6858000"/>
          </a:xfrm>
          <a:prstGeom prst="rect">
            <a:avLst/>
          </a:prstGeom>
          <a:solidFill>
            <a:srgbClr val="02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5" name="Freeform 9">
            <a:extLst>
              <a:ext uri="{FF2B5EF4-FFF2-40B4-BE49-F238E27FC236}">
                <a16:creationId xmlns:a16="http://schemas.microsoft.com/office/drawing/2014/main" xmlns="" id="{62260F90-9AE5-4E34-BD50-3A246BE1B0C2}"/>
              </a:ext>
            </a:extLst>
          </p:cNvPr>
          <p:cNvSpPr>
            <a:spLocks/>
          </p:cNvSpPr>
          <p:nvPr/>
        </p:nvSpPr>
        <p:spPr bwMode="auto">
          <a:xfrm flipH="1">
            <a:off x="5836448" y="3814925"/>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TextBox 28"/>
          <p:cNvSpPr txBox="1"/>
          <p:nvPr/>
        </p:nvSpPr>
        <p:spPr>
          <a:xfrm>
            <a:off x="1949364" y="670008"/>
            <a:ext cx="9289285" cy="492443"/>
          </a:xfrm>
          <a:prstGeom prst="rect">
            <a:avLst/>
          </a:prstGeom>
          <a:ln w="28575">
            <a:solidFill>
              <a:srgbClr val="0070C0"/>
            </a:solidFill>
          </a:ln>
        </p:spPr>
        <p:txBody>
          <a:bodyPr wrap="square" lIns="0" tIns="0" rIns="0" bIns="0" rtlCol="0" anchor="t">
            <a:spAutoFit/>
          </a:bodyPr>
          <a:lstStyle/>
          <a:p>
            <a:pPr algn="ctr">
              <a:spcBef>
                <a:spcPct val="0"/>
              </a:spcBef>
            </a:pPr>
            <a:r>
              <a:rPr lang="es-ES" sz="3200" dirty="0">
                <a:solidFill>
                  <a:schemeClr val="bg1"/>
                </a:solidFill>
              </a:rPr>
              <a:t>Conclusiones</a:t>
            </a:r>
          </a:p>
        </p:txBody>
      </p:sp>
      <p:sp>
        <p:nvSpPr>
          <p:cNvPr id="8" name="TextBox 28">
            <a:extLst>
              <a:ext uri="{FF2B5EF4-FFF2-40B4-BE49-F238E27FC236}">
                <a16:creationId xmlns:a16="http://schemas.microsoft.com/office/drawing/2014/main" xmlns="" id="{936A3253-D3D5-4842-85AA-4D0FB13B3656}"/>
              </a:ext>
            </a:extLst>
          </p:cNvPr>
          <p:cNvSpPr txBox="1"/>
          <p:nvPr/>
        </p:nvSpPr>
        <p:spPr>
          <a:xfrm>
            <a:off x="1451356" y="4818778"/>
            <a:ext cx="9289285" cy="984885"/>
          </a:xfrm>
          <a:prstGeom prst="rect">
            <a:avLst/>
          </a:prstGeom>
          <a:ln w="28575">
            <a:solidFill>
              <a:srgbClr val="0070C0"/>
            </a:solidFill>
          </a:ln>
        </p:spPr>
        <p:txBody>
          <a:bodyPr wrap="square" lIns="0" tIns="0" rIns="0" bIns="0" rtlCol="0" anchor="t">
            <a:spAutoFit/>
          </a:bodyPr>
          <a:lstStyle/>
          <a:p>
            <a:pPr algn="ctr">
              <a:spcBef>
                <a:spcPct val="0"/>
              </a:spcBef>
            </a:pPr>
            <a:r>
              <a:rPr lang="es-ES" sz="3200" dirty="0">
                <a:solidFill>
                  <a:schemeClr val="bg1"/>
                </a:solidFill>
              </a:rPr>
              <a:t>"El envejecimiento saludable no es solo añadir años a la vida, sino vida a los años" </a:t>
            </a:r>
          </a:p>
        </p:txBody>
      </p:sp>
    </p:spTree>
    <p:extLst>
      <p:ext uri="{BB962C8B-B14F-4D97-AF65-F5344CB8AC3E}">
        <p14:creationId xmlns:p14="http://schemas.microsoft.com/office/powerpoint/2010/main" val="69996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753">
            <a:extLst>
              <a:ext uri="{FF2B5EF4-FFF2-40B4-BE49-F238E27FC236}">
                <a16:creationId xmlns:a16="http://schemas.microsoft.com/office/drawing/2014/main" xmlns="" id="{430D4F30-B65E-47FE-951C-5765E8E17B46}"/>
              </a:ext>
            </a:extLst>
          </p:cNvPr>
          <p:cNvSpPr/>
          <p:nvPr/>
        </p:nvSpPr>
        <p:spPr>
          <a:xfrm>
            <a:off x="0" y="-89501"/>
            <a:ext cx="12192000" cy="6858000"/>
          </a:xfrm>
          <a:prstGeom prst="rect">
            <a:avLst/>
          </a:prstGeom>
          <a:solidFill>
            <a:srgbClr val="024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Freeform 9">
            <a:extLst>
              <a:ext uri="{FF2B5EF4-FFF2-40B4-BE49-F238E27FC236}">
                <a16:creationId xmlns:a16="http://schemas.microsoft.com/office/drawing/2014/main" xmlns="" id="{62260F90-9AE5-4E34-BD50-3A246BE1B0C2}"/>
              </a:ext>
            </a:extLst>
          </p:cNvPr>
          <p:cNvSpPr>
            <a:spLocks/>
          </p:cNvSpPr>
          <p:nvPr/>
        </p:nvSpPr>
        <p:spPr bwMode="auto">
          <a:xfrm flipH="1">
            <a:off x="5836448" y="3814925"/>
            <a:ext cx="6434951" cy="3320888"/>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gradFill flip="none" rotWithShape="1">
            <a:gsLst>
              <a:gs pos="100000">
                <a:srgbClr val="0195BD"/>
              </a:gs>
              <a:gs pos="43000">
                <a:srgbClr val="21B5CF"/>
              </a:gs>
              <a:gs pos="0">
                <a:srgbClr val="2EC0D7"/>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TextBox 28"/>
          <p:cNvSpPr txBox="1"/>
          <p:nvPr/>
        </p:nvSpPr>
        <p:spPr>
          <a:xfrm>
            <a:off x="0" y="-47444"/>
            <a:ext cx="9927771" cy="6955750"/>
          </a:xfrm>
          <a:prstGeom prst="rect">
            <a:avLst/>
          </a:prstGeom>
          <a:ln w="28575">
            <a:solidFill>
              <a:srgbClr val="0070C0"/>
            </a:solidFill>
          </a:ln>
        </p:spPr>
        <p:txBody>
          <a:bodyPr wrap="square" lIns="0" tIns="0" rIns="0" bIns="0" rtlCol="0" anchor="t">
            <a:spAutoFit/>
          </a:bodyPr>
          <a:lstStyle/>
          <a:p>
            <a:pPr algn="ctr">
              <a:spcBef>
                <a:spcPct val="0"/>
              </a:spcBef>
            </a:pPr>
            <a:r>
              <a:rPr lang="es-ES" sz="3600" dirty="0">
                <a:solidFill>
                  <a:schemeClr val="bg1"/>
                </a:solidFill>
              </a:rPr>
              <a:t>Debate</a:t>
            </a:r>
          </a:p>
          <a:p>
            <a:pPr algn="ctr">
              <a:spcBef>
                <a:spcPct val="0"/>
              </a:spcBef>
            </a:pPr>
            <a:r>
              <a:rPr lang="es-ES" sz="3200" dirty="0">
                <a:solidFill>
                  <a:schemeClr val="bg1"/>
                </a:solidFill>
              </a:rPr>
              <a:t>¿Cuáles son las principales actividades de autocuidado que deben realizar los adultos mayores?</a:t>
            </a:r>
          </a:p>
          <a:p>
            <a:pPr algn="ctr">
              <a:spcBef>
                <a:spcPct val="0"/>
              </a:spcBef>
            </a:pPr>
            <a:r>
              <a:rPr lang="es-ES" sz="3200" dirty="0">
                <a:solidFill>
                  <a:schemeClr val="bg1"/>
                </a:solidFill>
              </a:rPr>
              <a:t>¿Qué actividades de autocuidado son más efectivas para mejorar la salud mental de los adultos mayores?</a:t>
            </a:r>
          </a:p>
          <a:p>
            <a:pPr algn="ctr">
              <a:spcBef>
                <a:spcPct val="0"/>
              </a:spcBef>
            </a:pPr>
            <a:r>
              <a:rPr lang="es-ES" sz="3200" dirty="0">
                <a:solidFill>
                  <a:schemeClr val="bg1"/>
                </a:solidFill>
              </a:rPr>
              <a:t>¿Qué indicaciones daría el médico familiar a un paciente con cáncer colorrectal para su autocuidado?</a:t>
            </a:r>
          </a:p>
          <a:p>
            <a:pPr algn="ctr">
              <a:spcBef>
                <a:spcPct val="0"/>
              </a:spcBef>
            </a:pPr>
            <a:r>
              <a:rPr lang="es-ES" sz="3200" dirty="0">
                <a:solidFill>
                  <a:schemeClr val="bg1"/>
                </a:solidFill>
              </a:rPr>
              <a:t>¿Qué alimentos son más recomendables para mejorar la digestión del adulto mayor?</a:t>
            </a:r>
          </a:p>
          <a:p>
            <a:pPr algn="ctr">
              <a:spcBef>
                <a:spcPct val="0"/>
              </a:spcBef>
            </a:pPr>
            <a:r>
              <a:rPr lang="es-ES" sz="3200" dirty="0">
                <a:solidFill>
                  <a:schemeClr val="bg1"/>
                </a:solidFill>
              </a:rPr>
              <a:t>¿Cómo influye la fibra en la salud intestinal del adulto mayor?</a:t>
            </a:r>
          </a:p>
          <a:p>
            <a:pPr algn="ctr">
              <a:spcBef>
                <a:spcPct val="0"/>
              </a:spcBef>
            </a:pPr>
            <a:r>
              <a:rPr lang="es-ES" sz="3200" dirty="0">
                <a:solidFill>
                  <a:schemeClr val="bg1"/>
                </a:solidFill>
              </a:rPr>
              <a:t>¿Qué alimentos son ricos en fibra?</a:t>
            </a:r>
          </a:p>
          <a:p>
            <a:pPr algn="ctr">
              <a:spcBef>
                <a:spcPct val="0"/>
              </a:spcBef>
            </a:pPr>
            <a:r>
              <a:rPr lang="es-ES" sz="3200" dirty="0">
                <a:solidFill>
                  <a:schemeClr val="bg1"/>
                </a:solidFill>
              </a:rPr>
              <a:t>Exponga sobre la experiencias sobre el autocuidado en su contexto labora.</a:t>
            </a:r>
          </a:p>
        </p:txBody>
      </p:sp>
      <p:pic>
        <p:nvPicPr>
          <p:cNvPr id="2" name="Imagen 1"/>
          <p:cNvPicPr>
            <a:picLocks noChangeAspect="1"/>
          </p:cNvPicPr>
          <p:nvPr/>
        </p:nvPicPr>
        <p:blipFill>
          <a:blip r:embed="rId2"/>
          <a:stretch>
            <a:fillRect/>
          </a:stretch>
        </p:blipFill>
        <p:spPr>
          <a:xfrm>
            <a:off x="8968657" y="2799040"/>
            <a:ext cx="3223343" cy="4011516"/>
          </a:xfrm>
          <a:prstGeom prst="rect">
            <a:avLst/>
          </a:prstGeom>
        </p:spPr>
      </p:pic>
    </p:spTree>
    <p:extLst>
      <p:ext uri="{BB962C8B-B14F-4D97-AF65-F5344CB8AC3E}">
        <p14:creationId xmlns:p14="http://schemas.microsoft.com/office/powerpoint/2010/main" val="3197689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1"/>
          <p:cNvSpPr txBox="1"/>
          <p:nvPr/>
        </p:nvSpPr>
        <p:spPr>
          <a:xfrm>
            <a:off x="2024034" y="188640"/>
            <a:ext cx="8143932" cy="553998"/>
          </a:xfrm>
          <a:prstGeom prst="rect">
            <a:avLst/>
          </a:prstGeom>
          <a:ln w="28575">
            <a:solidFill>
              <a:srgbClr val="0070C0"/>
            </a:solidFill>
          </a:ln>
        </p:spPr>
        <p:txBody>
          <a:bodyPr wrap="square" lIns="0" tIns="0" rIns="0" bIns="0" rtlCol="0" anchor="t">
            <a:spAutoFit/>
          </a:bodyPr>
          <a:lstStyle/>
          <a:p>
            <a:pPr algn="ctr">
              <a:lnSpc>
                <a:spcPct val="150000"/>
              </a:lnSpc>
              <a:spcBef>
                <a:spcPct val="0"/>
              </a:spcBef>
            </a:pPr>
            <a:r>
              <a:rPr lang="en-US" sz="2400" dirty="0">
                <a:solidFill>
                  <a:srgbClr val="000000"/>
                </a:solidFill>
                <a:latin typeface="Arial Bold"/>
              </a:rPr>
              <a:t>REFERENCIAS BIBLIOGRÁGICAS</a:t>
            </a:r>
          </a:p>
        </p:txBody>
      </p:sp>
      <p:sp>
        <p:nvSpPr>
          <p:cNvPr id="3" name="Rectángulo 2"/>
          <p:cNvSpPr/>
          <p:nvPr/>
        </p:nvSpPr>
        <p:spPr>
          <a:xfrm>
            <a:off x="1538288" y="674158"/>
            <a:ext cx="8856983" cy="6324808"/>
          </a:xfrm>
          <a:prstGeom prst="rect">
            <a:avLst/>
          </a:prstGeom>
        </p:spPr>
        <p:txBody>
          <a:bodyPr wrap="square">
            <a:spAutoFit/>
          </a:bodyPr>
          <a:lstStyle/>
          <a:p>
            <a:pPr marL="342900" indent="-342900" algn="just">
              <a:lnSpc>
                <a:spcPct val="150000"/>
              </a:lnSpc>
              <a:buSzPts val="1200"/>
              <a:buFont typeface="Arial" panose="020B0604020202020204" pitchFamily="34" charset="0"/>
              <a:buAutoNum type="arabicPeriod"/>
              <a:tabLst>
                <a:tab pos="1639570" algn="l"/>
              </a:tabLst>
            </a:pPr>
            <a:r>
              <a:rPr lang="en-US" dirty="0">
                <a:latin typeface="Arial" panose="020B0604020202020204" pitchFamily="34" charset="0"/>
              </a:rPr>
              <a:t>McCormack D. An examination of the self-care concept uncovers a new direction for healthcare reform. </a:t>
            </a:r>
            <a:r>
              <a:rPr lang="es-ES" dirty="0">
                <a:latin typeface="Arial" panose="020B0604020202020204" pitchFamily="34" charset="0"/>
              </a:rPr>
              <a:t>Nurse Leader [Internet]. 2003 [citado 05</a:t>
            </a:r>
            <a:r>
              <a:rPr lang="es-ES_tradnl" dirty="0">
                <a:latin typeface="Arial" panose="020B0604020202020204" pitchFamily="34" charset="0"/>
              </a:rPr>
              <a:t> Mar 2020]; 16 (4): 48-65. Disponible en: </a:t>
            </a:r>
            <a:r>
              <a:rPr lang="es-ES_tradnl" u="sng" dirty="0">
                <a:solidFill>
                  <a:srgbClr val="0563C1"/>
                </a:solidFill>
                <a:latin typeface="Arial" panose="020B0604020202020204" pitchFamily="34" charset="0"/>
                <a:hlinkClick r:id="rId2"/>
              </a:rPr>
              <a:t>https://www.longwoods.com/content/16342/nursing-leadership/an-examination-of-the-self-care-concept-uncovers-a-new-direction-for-healthcare-reform</a:t>
            </a:r>
            <a:r>
              <a:rPr lang="es-ES_tradnl" dirty="0">
                <a:latin typeface="Arial" panose="020B0604020202020204" pitchFamily="34" charset="0"/>
              </a:rPr>
              <a:t> </a:t>
            </a:r>
            <a:endParaRPr lang="es-ES" dirty="0"/>
          </a:p>
          <a:p>
            <a:pPr marL="342900" indent="-342900" algn="just">
              <a:lnSpc>
                <a:spcPct val="150000"/>
              </a:lnSpc>
              <a:buSzPts val="1200"/>
              <a:buFont typeface="Arial" panose="020B0604020202020204" pitchFamily="34" charset="0"/>
              <a:buAutoNum type="arabicPeriod"/>
              <a:tabLst>
                <a:tab pos="90170" algn="l"/>
              </a:tabLst>
            </a:pPr>
            <a:r>
              <a:rPr lang="en-US" dirty="0">
                <a:latin typeface="Arial" panose="020B0604020202020204" pitchFamily="34" charset="0"/>
              </a:rPr>
              <a:t>Orem D. Nursing. Nursing: Concepts of practice. 6ª ed. St Louis: Mosby; 2001. p.256 – 522.  </a:t>
            </a:r>
            <a:endParaRPr lang="es-ES" dirty="0"/>
          </a:p>
          <a:p>
            <a:pPr marL="342900" indent="-342900" algn="just">
              <a:lnSpc>
                <a:spcPct val="150000"/>
              </a:lnSpc>
              <a:buSzPts val="1200"/>
              <a:buFont typeface="Arial" panose="020B0604020202020204" pitchFamily="34" charset="0"/>
              <a:buAutoNum type="arabicPeriod"/>
              <a:tabLst>
                <a:tab pos="270510" algn="l"/>
              </a:tabLst>
            </a:pPr>
            <a:r>
              <a:rPr lang="en-US" dirty="0" err="1">
                <a:latin typeface="Arial" panose="020B0604020202020204" pitchFamily="34" charset="0"/>
              </a:rPr>
              <a:t>Høy</a:t>
            </a:r>
            <a:r>
              <a:rPr lang="en-US" dirty="0">
                <a:latin typeface="Arial" panose="020B0604020202020204" pitchFamily="34" charset="0"/>
              </a:rPr>
              <a:t> B, Wagner L, Hall EO. Self-care as a health resource of elders: an integrative review of the concept. </a:t>
            </a:r>
            <a:r>
              <a:rPr lang="es-ES" dirty="0" err="1">
                <a:latin typeface="Arial" panose="020B0604020202020204" pitchFamily="34" charset="0"/>
              </a:rPr>
              <a:t>Scan</a:t>
            </a:r>
            <a:r>
              <a:rPr lang="es-ES" dirty="0">
                <a:latin typeface="Arial" panose="020B0604020202020204" pitchFamily="34" charset="0"/>
              </a:rPr>
              <a:t> J </a:t>
            </a:r>
            <a:r>
              <a:rPr lang="es-ES" dirty="0" err="1">
                <a:latin typeface="Arial" panose="020B0604020202020204" pitchFamily="34" charset="0"/>
              </a:rPr>
              <a:t>Caring</a:t>
            </a:r>
            <a:r>
              <a:rPr lang="es-ES" dirty="0">
                <a:latin typeface="Arial" panose="020B0604020202020204" pitchFamily="34" charset="0"/>
              </a:rPr>
              <a:t> </a:t>
            </a:r>
            <a:r>
              <a:rPr lang="es-ES" dirty="0" err="1">
                <a:latin typeface="Arial" panose="020B0604020202020204" pitchFamily="34" charset="0"/>
              </a:rPr>
              <a:t>Sci</a:t>
            </a:r>
            <a:r>
              <a:rPr lang="es-ES" dirty="0">
                <a:latin typeface="Arial" panose="020B0604020202020204" pitchFamily="34" charset="0"/>
              </a:rPr>
              <a:t> Internet.</a:t>
            </a:r>
            <a:r>
              <a:rPr lang="es-ES_tradnl" dirty="0">
                <a:latin typeface="Arial" panose="020B0604020202020204" pitchFamily="34" charset="0"/>
              </a:rPr>
              <a:t> [Internet]. 2007 [citado 05 Mar 2020];</a:t>
            </a:r>
            <a:r>
              <a:rPr lang="es-ES" dirty="0">
                <a:latin typeface="Arial" panose="020B0604020202020204" pitchFamily="34" charset="0"/>
              </a:rPr>
              <a:t> 21(4): 456–466. Disponible en </a:t>
            </a:r>
            <a:r>
              <a:rPr lang="es-ES_tradnl" u="sng" dirty="0">
                <a:solidFill>
                  <a:srgbClr val="0563C1"/>
                </a:solidFill>
                <a:latin typeface="Arial" panose="020B0604020202020204" pitchFamily="34" charset="0"/>
                <a:hlinkClick r:id="rId3"/>
              </a:rPr>
              <a:t>https://onlinelibrary.wiley.com/doi/10.1111/j.1471-6712.2006.00491.x</a:t>
            </a:r>
            <a:r>
              <a:rPr lang="es-ES_tradnl" dirty="0">
                <a:latin typeface="Arial" panose="020B0604020202020204" pitchFamily="34" charset="0"/>
              </a:rPr>
              <a:t> </a:t>
            </a:r>
            <a:endParaRPr lang="es-ES" dirty="0"/>
          </a:p>
          <a:p>
            <a:pPr marL="342900" indent="-342900" algn="just">
              <a:lnSpc>
                <a:spcPct val="150000"/>
              </a:lnSpc>
              <a:buSzPts val="1200"/>
              <a:buFont typeface="Arial" panose="020B0604020202020204" pitchFamily="34" charset="0"/>
              <a:buAutoNum type="arabicPeriod"/>
              <a:tabLst>
                <a:tab pos="270510" algn="l"/>
              </a:tabLst>
            </a:pPr>
            <a:r>
              <a:rPr lang="en-US" dirty="0">
                <a:latin typeface="Arial" panose="020B0604020202020204" pitchFamily="34" charset="0"/>
              </a:rPr>
              <a:t>Martínez N, Connelly CD, Pérez A, </a:t>
            </a:r>
            <a:r>
              <a:rPr lang="en-US" dirty="0" err="1">
                <a:latin typeface="Arial" panose="020B0604020202020204" pitchFamily="34" charset="0"/>
              </a:rPr>
              <a:t>Callero</a:t>
            </a:r>
            <a:r>
              <a:rPr lang="en-US" dirty="0">
                <a:latin typeface="Arial" panose="020B0604020202020204" pitchFamily="34" charset="0"/>
              </a:rPr>
              <a:t> P. </a:t>
            </a:r>
            <a:r>
              <a:rPr lang="en-US" kern="1800" dirty="0">
                <a:latin typeface="Arial" panose="020B0604020202020204" pitchFamily="34" charset="0"/>
                <a:ea typeface="Times New Roman" panose="02020603050405020304" pitchFamily="18" charset="0"/>
              </a:rPr>
              <a:t>Self-care: A concept analysis. </a:t>
            </a:r>
            <a:r>
              <a:rPr lang="es-ES_tradnl" dirty="0">
                <a:solidFill>
                  <a:srgbClr val="0563C1"/>
                </a:solidFill>
                <a:latin typeface="Arial" panose="020B0604020202020204" pitchFamily="34" charset="0"/>
                <a:hlinkClick r:id="rId4" tooltip="Go to International Journal of Nursing Sciences on ScienceDirect"/>
              </a:rPr>
              <a:t>International </a:t>
            </a:r>
            <a:r>
              <a:rPr lang="es-ES_tradnl" dirty="0" err="1">
                <a:solidFill>
                  <a:srgbClr val="0563C1"/>
                </a:solidFill>
                <a:latin typeface="Arial" panose="020B0604020202020204" pitchFamily="34" charset="0"/>
                <a:hlinkClick r:id="rId4" tooltip="Go to International Journal of Nursing Sciences on ScienceDirect"/>
              </a:rPr>
              <a:t>Journal</a:t>
            </a:r>
            <a:r>
              <a:rPr lang="es-ES_tradnl" dirty="0">
                <a:solidFill>
                  <a:srgbClr val="0563C1"/>
                </a:solidFill>
                <a:latin typeface="Arial" panose="020B0604020202020204" pitchFamily="34" charset="0"/>
                <a:hlinkClick r:id="rId4" tooltip="Go to International Journal of Nursing Sciences on ScienceDirect"/>
              </a:rPr>
              <a:t> of </a:t>
            </a:r>
            <a:r>
              <a:rPr lang="es-ES_tradnl" dirty="0" err="1">
                <a:solidFill>
                  <a:srgbClr val="0563C1"/>
                </a:solidFill>
                <a:latin typeface="Arial" panose="020B0604020202020204" pitchFamily="34" charset="0"/>
                <a:hlinkClick r:id="rId4" tooltip="Go to International Journal of Nursing Sciences on ScienceDirect"/>
              </a:rPr>
              <a:t>Nursing</a:t>
            </a:r>
            <a:r>
              <a:rPr lang="es-ES_tradnl" dirty="0">
                <a:solidFill>
                  <a:srgbClr val="0563C1"/>
                </a:solidFill>
                <a:latin typeface="Arial" panose="020B0604020202020204" pitchFamily="34" charset="0"/>
                <a:hlinkClick r:id="rId4" tooltip="Go to International Journal of Nursing Sciences on ScienceDirect"/>
              </a:rPr>
              <a:t> </a:t>
            </a:r>
            <a:r>
              <a:rPr lang="es-ES_tradnl" dirty="0" err="1">
                <a:solidFill>
                  <a:srgbClr val="0563C1"/>
                </a:solidFill>
                <a:latin typeface="Arial" panose="020B0604020202020204" pitchFamily="34" charset="0"/>
                <a:hlinkClick r:id="rId4" tooltip="Go to International Journal of Nursing Sciences on ScienceDirect"/>
              </a:rPr>
              <a:t>Sciences</a:t>
            </a:r>
            <a:r>
              <a:rPr lang="es-ES_tradnl" dirty="0">
                <a:latin typeface="Arial" panose="020B0604020202020204" pitchFamily="34" charset="0"/>
              </a:rPr>
              <a:t> [Internet]. 2021 [citado 05 Mar 2020]; 8(4): 418-425. </a:t>
            </a:r>
            <a:r>
              <a:rPr lang="es-ES_tradnl" kern="1800" dirty="0">
                <a:latin typeface="Arial" panose="020B0604020202020204" pitchFamily="34" charset="0"/>
                <a:ea typeface="Times New Roman" panose="02020603050405020304" pitchFamily="18" charset="0"/>
              </a:rPr>
              <a:t>Disponible en: </a:t>
            </a:r>
            <a:r>
              <a:rPr lang="es-ES_tradnl" u="sng" kern="1800" dirty="0">
                <a:solidFill>
                  <a:srgbClr val="0563C1"/>
                </a:solidFill>
                <a:latin typeface="Arial" panose="020B0604020202020204" pitchFamily="34" charset="0"/>
                <a:ea typeface="Times New Roman" panose="02020603050405020304" pitchFamily="18" charset="0"/>
                <a:hlinkClick r:id="rId5"/>
              </a:rPr>
              <a:t>https://escholarship.org/content/qt90m796g5/qt90m796g5.pdf?t=r15uiv</a:t>
            </a:r>
            <a:r>
              <a:rPr lang="es-ES_tradnl" kern="1800" dirty="0">
                <a:latin typeface="Arial" panose="020B0604020202020204" pitchFamily="34" charset="0"/>
                <a:ea typeface="Times New Roman" panose="02020603050405020304" pitchFamily="18" charset="0"/>
              </a:rPr>
              <a:t> </a:t>
            </a:r>
            <a:endParaRPr lang="es-ES" dirty="0"/>
          </a:p>
        </p:txBody>
      </p:sp>
    </p:spTree>
    <p:extLst>
      <p:ext uri="{BB962C8B-B14F-4D97-AF65-F5344CB8AC3E}">
        <p14:creationId xmlns:p14="http://schemas.microsoft.com/office/powerpoint/2010/main" val="270923664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0" y="117694"/>
            <a:ext cx="8856984" cy="6740307"/>
          </a:xfrm>
          <a:prstGeom prst="rect">
            <a:avLst/>
          </a:prstGeom>
        </p:spPr>
        <p:txBody>
          <a:bodyPr wrap="square">
            <a:spAutoFit/>
          </a:bodyPr>
          <a:lstStyle/>
          <a:p>
            <a:pPr marL="342900" indent="-342900" algn="just">
              <a:lnSpc>
                <a:spcPct val="150000"/>
              </a:lnSpc>
              <a:buSzPts val="1200"/>
              <a:buFont typeface="+mj-lt"/>
              <a:buAutoNum type="arabicPeriod" startAt="5"/>
              <a:tabLst>
                <a:tab pos="1639570" algn="l"/>
              </a:tabLst>
            </a:pPr>
            <a:r>
              <a:rPr lang="es-ES_tradnl" dirty="0" err="1">
                <a:latin typeface="Arial" panose="020B0604020202020204" pitchFamily="34" charset="0"/>
              </a:rPr>
              <a:t>Cancio</a:t>
            </a:r>
            <a:r>
              <a:rPr lang="es-ES_tradnl" dirty="0">
                <a:latin typeface="Arial" panose="020B0604020202020204" pitchFamily="34" charset="0"/>
              </a:rPr>
              <a:t>-Bello </a:t>
            </a:r>
            <a:r>
              <a:rPr lang="es-ES_tradnl" dirty="0" err="1">
                <a:latin typeface="Arial" panose="020B0604020202020204" pitchFamily="34" charset="0"/>
              </a:rPr>
              <a:t>Ayes</a:t>
            </a:r>
            <a:r>
              <a:rPr lang="es-ES_tradnl" dirty="0">
                <a:latin typeface="Arial" panose="020B0604020202020204" pitchFamily="34" charset="0"/>
              </a:rPr>
              <a:t> C, Lorenzo Ruiz A, </a:t>
            </a:r>
            <a:r>
              <a:rPr lang="es-ES_tradnl" dirty="0" err="1">
                <a:latin typeface="Arial" panose="020B0604020202020204" pitchFamily="34" charset="0"/>
              </a:rPr>
              <a:t>Alarcó</a:t>
            </a:r>
            <a:r>
              <a:rPr lang="es-ES_tradnl" dirty="0">
                <a:latin typeface="Arial" panose="020B0604020202020204" pitchFamily="34" charset="0"/>
              </a:rPr>
              <a:t> Estévez G. Autocuidado: una aproximación teórica al concepto. Informes Psicológicos [Internet]. 2020 [citado 05 Mar 2020]; 20(2): 119-138. Disponible en:  </a:t>
            </a:r>
            <a:r>
              <a:rPr lang="es-ES_tradnl" u="sng" dirty="0">
                <a:solidFill>
                  <a:srgbClr val="0563C1"/>
                </a:solidFill>
                <a:latin typeface="Arial" panose="020B0604020202020204" pitchFamily="34" charset="0"/>
                <a:hlinkClick r:id="rId2"/>
              </a:rPr>
              <a:t>https://dialnet.unirioja.es/descarga/articulo/8340239.pdf</a:t>
            </a:r>
            <a:r>
              <a:rPr lang="es-ES_tradnl" dirty="0"/>
              <a:t> </a:t>
            </a:r>
            <a:endParaRPr lang="es-ES" dirty="0"/>
          </a:p>
          <a:p>
            <a:pPr marL="342900" indent="-342900" algn="just">
              <a:lnSpc>
                <a:spcPct val="150000"/>
              </a:lnSpc>
              <a:buSzPts val="1200"/>
              <a:buFont typeface="Arial" panose="020B0604020202020204" pitchFamily="34" charset="0"/>
              <a:buAutoNum type="arabicPeriod" startAt="5"/>
              <a:tabLst>
                <a:tab pos="1639570" algn="l"/>
              </a:tabLst>
            </a:pPr>
            <a:r>
              <a:rPr lang="en-US" dirty="0" err="1">
                <a:latin typeface="Arial" panose="020B0604020202020204" pitchFamily="34" charset="0"/>
              </a:rPr>
              <a:t>Renpenning</a:t>
            </a:r>
            <a:r>
              <a:rPr lang="en-US" dirty="0">
                <a:latin typeface="Arial" panose="020B0604020202020204" pitchFamily="34" charset="0"/>
              </a:rPr>
              <a:t> K, Taylor S. Self-Care Theory in Nursing. Selected Papers of Dorothea Orem. New York: Springer Publishing Company [Internet]. 2003 [</a:t>
            </a:r>
            <a:r>
              <a:rPr lang="en-US" dirty="0" err="1">
                <a:latin typeface="Arial" panose="020B0604020202020204" pitchFamily="34" charset="0"/>
              </a:rPr>
              <a:t>citado</a:t>
            </a:r>
            <a:r>
              <a:rPr lang="en-US" dirty="0">
                <a:latin typeface="Arial" panose="020B0604020202020204" pitchFamily="34" charset="0"/>
              </a:rPr>
              <a:t> 05 Mar 2020]. </a:t>
            </a:r>
            <a:r>
              <a:rPr lang="en-US" dirty="0" err="1">
                <a:latin typeface="Arial" panose="020B0604020202020204" pitchFamily="34" charset="0"/>
              </a:rPr>
              <a:t>Disponible</a:t>
            </a:r>
            <a:r>
              <a:rPr lang="en-US" dirty="0">
                <a:latin typeface="Arial" panose="020B0604020202020204" pitchFamily="34" charset="0"/>
              </a:rPr>
              <a:t> en: </a:t>
            </a:r>
            <a:r>
              <a:rPr lang="en-US" u="sng" dirty="0">
                <a:solidFill>
                  <a:srgbClr val="0563C1"/>
                </a:solidFill>
                <a:latin typeface="Arial" panose="020B0604020202020204" pitchFamily="34" charset="0"/>
                <a:hlinkClick r:id="rId3"/>
              </a:rPr>
              <a:t>http://dx.doi.org/10.18566/infpsic.v20n2a9</a:t>
            </a:r>
            <a:r>
              <a:rPr lang="en-US" dirty="0">
                <a:latin typeface="Arial" panose="020B0604020202020204" pitchFamily="34" charset="0"/>
              </a:rPr>
              <a:t> </a:t>
            </a:r>
            <a:endParaRPr lang="es-ES" dirty="0"/>
          </a:p>
          <a:p>
            <a:pPr marL="342900" indent="-342900" algn="just">
              <a:lnSpc>
                <a:spcPct val="150000"/>
              </a:lnSpc>
              <a:buSzPts val="1200"/>
              <a:buFont typeface="Arial" panose="020B0604020202020204" pitchFamily="34" charset="0"/>
              <a:buAutoNum type="arabicPeriod" startAt="5"/>
              <a:tabLst>
                <a:tab pos="270510" algn="l"/>
              </a:tabLst>
            </a:pPr>
            <a:r>
              <a:rPr lang="es-ES_tradnl" dirty="0">
                <a:latin typeface="Arial" panose="020B0604020202020204" pitchFamily="34" charset="0"/>
              </a:rPr>
              <a:t>Mesa Trujillo D, Valdés Abreu BM, Espinosa Ferro Y, Verona Izquierdo AI, García Mesa I. Estrategia de intervención para mejorar la calidad de vida del adulto mayor. </a:t>
            </a:r>
            <a:r>
              <a:rPr lang="es-ES_tradnl" dirty="0" err="1">
                <a:latin typeface="Arial" panose="020B0604020202020204" pitchFamily="34" charset="0"/>
              </a:rPr>
              <a:t>Rev</a:t>
            </a:r>
            <a:r>
              <a:rPr lang="es-ES_tradnl" dirty="0">
                <a:latin typeface="Arial" panose="020B0604020202020204" pitchFamily="34" charset="0"/>
              </a:rPr>
              <a:t> Cuba </a:t>
            </a:r>
            <a:r>
              <a:rPr lang="es-ES_tradnl" dirty="0" err="1">
                <a:latin typeface="Arial" panose="020B0604020202020204" pitchFamily="34" charset="0"/>
              </a:rPr>
              <a:t>Med</a:t>
            </a:r>
            <a:r>
              <a:rPr lang="es-ES_tradnl" dirty="0">
                <a:latin typeface="Arial" panose="020B0604020202020204" pitchFamily="34" charset="0"/>
              </a:rPr>
              <a:t> Gen </a:t>
            </a:r>
            <a:r>
              <a:rPr lang="es-ES_tradnl" dirty="0" err="1">
                <a:latin typeface="Arial" panose="020B0604020202020204" pitchFamily="34" charset="0"/>
              </a:rPr>
              <a:t>Integr</a:t>
            </a:r>
            <a:r>
              <a:rPr lang="es-ES_tradnl" dirty="0">
                <a:latin typeface="Arial" panose="020B0604020202020204" pitchFamily="34" charset="0"/>
              </a:rPr>
              <a:t> [Internet]. 2020 [citado 2 Ene </a:t>
            </a:r>
            <a:r>
              <a:rPr lang="es-ES_tradnl" dirty="0">
                <a:latin typeface="Arial" panose="020B0604020202020204" pitchFamily="34" charset="0"/>
                <a:ea typeface="Times New Roman" panose="02020603050405020304" pitchFamily="18" charset="0"/>
              </a:rPr>
              <a:t>2021</a:t>
            </a:r>
            <a:r>
              <a:rPr lang="es-ES_tradnl" dirty="0">
                <a:latin typeface="Arial" panose="020B0604020202020204" pitchFamily="34" charset="0"/>
              </a:rPr>
              <a:t>]; 36(4): e1256. Disponible en: </a:t>
            </a:r>
            <a:r>
              <a:rPr lang="es-ES_tradnl" u="sng" dirty="0">
                <a:solidFill>
                  <a:srgbClr val="0000FF"/>
                </a:solidFill>
                <a:latin typeface="Arial" panose="020B0604020202020204" pitchFamily="34" charset="0"/>
                <a:hlinkClick r:id="rId4"/>
              </a:rPr>
              <a:t>http://www.revmgi.sld.cu/index.php/mgi/article/view/1256</a:t>
            </a:r>
            <a:r>
              <a:rPr lang="es-ES_tradnl" dirty="0"/>
              <a:t>  </a:t>
            </a:r>
            <a:endParaRPr lang="es-ES" dirty="0"/>
          </a:p>
          <a:p>
            <a:pPr marL="342900" indent="-342900" algn="just">
              <a:lnSpc>
                <a:spcPct val="150000"/>
              </a:lnSpc>
              <a:buSzPts val="1200"/>
              <a:buFont typeface="Arial" panose="020B0604020202020204" pitchFamily="34" charset="0"/>
              <a:buAutoNum type="arabicPeriod" startAt="5"/>
            </a:pPr>
            <a:r>
              <a:rPr lang="es-ES_tradnl" dirty="0">
                <a:latin typeface="Arial" panose="020B0604020202020204" pitchFamily="34" charset="0"/>
              </a:rPr>
              <a:t>Organización Panamericana de la Salud. Directrices de la OMS sobre intervenciones de autocuidado para la salud y el bienestar. Washington, DC: OPS </a:t>
            </a:r>
            <a:r>
              <a:rPr lang="es-ES" dirty="0">
                <a:latin typeface="Arial" panose="020B0604020202020204" pitchFamily="34" charset="0"/>
              </a:rPr>
              <a:t>[Internet].</a:t>
            </a:r>
            <a:r>
              <a:rPr lang="es-ES_tradnl" dirty="0">
                <a:latin typeface="Arial" panose="020B0604020202020204" pitchFamily="34" charset="0"/>
              </a:rPr>
              <a:t>2022 [citado 2 Ene </a:t>
            </a:r>
            <a:r>
              <a:rPr lang="es-ES_tradnl" dirty="0">
                <a:latin typeface="Arial" panose="020B0604020202020204" pitchFamily="34" charset="0"/>
                <a:ea typeface="Times New Roman" panose="02020603050405020304" pitchFamily="18" charset="0"/>
              </a:rPr>
              <a:t>2021</a:t>
            </a:r>
            <a:r>
              <a:rPr lang="es-ES_tradnl" dirty="0">
                <a:latin typeface="Arial" panose="020B0604020202020204" pitchFamily="34" charset="0"/>
              </a:rPr>
              <a:t>]</a:t>
            </a:r>
            <a:r>
              <a:rPr lang="es-ES" dirty="0">
                <a:latin typeface="Arial" panose="020B0604020202020204" pitchFamily="34" charset="0"/>
              </a:rPr>
              <a:t>. 133-34.</a:t>
            </a:r>
            <a:r>
              <a:rPr lang="es-ES_tradnl" dirty="0">
                <a:latin typeface="Arial" panose="020B0604020202020204" pitchFamily="34" charset="0"/>
              </a:rPr>
              <a:t> Disponible en: </a:t>
            </a:r>
            <a:r>
              <a:rPr lang="es-ES_tradnl" u="sng" dirty="0">
                <a:solidFill>
                  <a:srgbClr val="0563C1"/>
                </a:solidFill>
                <a:latin typeface="Arial" panose="020B0604020202020204" pitchFamily="34" charset="0"/>
                <a:hlinkClick r:id="rId5"/>
              </a:rPr>
              <a:t>https://iris.paho.org/bitstream/handle/10665.2/56571/9789275326275_spa.pdf?sequence=1&amp;isAllowed=y</a:t>
            </a:r>
            <a:r>
              <a:rPr lang="es-ES_tradnl" dirty="0">
                <a:latin typeface="Arial" panose="020B0604020202020204" pitchFamily="34" charset="0"/>
              </a:rPr>
              <a:t> </a:t>
            </a:r>
            <a:endParaRPr lang="es-ES" dirty="0"/>
          </a:p>
        </p:txBody>
      </p:sp>
    </p:spTree>
    <p:extLst>
      <p:ext uri="{BB962C8B-B14F-4D97-AF65-F5344CB8AC3E}">
        <p14:creationId xmlns:p14="http://schemas.microsoft.com/office/powerpoint/2010/main" val="294707488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0" y="58847"/>
            <a:ext cx="9144000" cy="6740307"/>
          </a:xfrm>
          <a:prstGeom prst="rect">
            <a:avLst/>
          </a:prstGeom>
        </p:spPr>
        <p:txBody>
          <a:bodyPr wrap="square">
            <a:spAutoFit/>
          </a:bodyPr>
          <a:lstStyle/>
          <a:p>
            <a:pPr marL="342900" indent="-342900" algn="just">
              <a:lnSpc>
                <a:spcPct val="150000"/>
              </a:lnSpc>
              <a:buSzPts val="1200"/>
              <a:buFont typeface="+mj-lt"/>
              <a:buAutoNum type="arabicPeriod" startAt="9"/>
              <a:tabLst>
                <a:tab pos="1639570" algn="l"/>
              </a:tabLst>
            </a:pPr>
            <a:r>
              <a:rPr lang="es-ES" dirty="0">
                <a:latin typeface="Arial" panose="020B0604020202020204" pitchFamily="34" charset="0"/>
              </a:rPr>
              <a:t>Rodríguez Ricardo A, Torres Tamayo AM, Fernández </a:t>
            </a:r>
            <a:r>
              <a:rPr lang="es-ES" dirty="0" err="1">
                <a:latin typeface="Arial" panose="020B0604020202020204" pitchFamily="34" charset="0"/>
              </a:rPr>
              <a:t>Santiesteban</a:t>
            </a:r>
            <a:r>
              <a:rPr lang="es-ES" dirty="0">
                <a:latin typeface="Arial" panose="020B0604020202020204" pitchFamily="34" charset="0"/>
              </a:rPr>
              <a:t> VM. Estrategia de orientación educativa sobre el autocuidado en el adulto mayor con infarto agudo del miocardio. CCM [Internet]. 2019 [citado </a:t>
            </a:r>
            <a:r>
              <a:rPr lang="es-ES_tradnl" dirty="0">
                <a:latin typeface="Arial" panose="020B0604020202020204" pitchFamily="34" charset="0"/>
              </a:rPr>
              <a:t>2 Ene </a:t>
            </a:r>
            <a:r>
              <a:rPr lang="es-ES_tradnl" dirty="0">
                <a:latin typeface="Arial" panose="020B0604020202020204" pitchFamily="34" charset="0"/>
                <a:ea typeface="Times New Roman" panose="02020603050405020304" pitchFamily="18" charset="0"/>
              </a:rPr>
              <a:t>2021</a:t>
            </a:r>
            <a:r>
              <a:rPr lang="es-ES" dirty="0">
                <a:latin typeface="Arial" panose="020B0604020202020204" pitchFamily="34" charset="0"/>
              </a:rPr>
              <a:t>];  23(4): 1224-1241. Disponible en: </a:t>
            </a:r>
            <a:r>
              <a:rPr lang="es-ES" u="sng" dirty="0">
                <a:solidFill>
                  <a:srgbClr val="0563C1"/>
                </a:solidFill>
                <a:latin typeface="Arial" panose="020B0604020202020204" pitchFamily="34" charset="0"/>
                <a:hlinkClick r:id="rId2"/>
              </a:rPr>
              <a:t>https://revcocmed.sld.cu/index.php/cocmed/article/view/3353/1471</a:t>
            </a:r>
            <a:r>
              <a:rPr lang="es-ES" dirty="0">
                <a:latin typeface="Arial" panose="020B0604020202020204" pitchFamily="34" charset="0"/>
              </a:rPr>
              <a:t> </a:t>
            </a:r>
            <a:endParaRPr lang="es-ES" dirty="0"/>
          </a:p>
          <a:p>
            <a:pPr marL="342900" indent="-342900" algn="just">
              <a:lnSpc>
                <a:spcPct val="150000"/>
              </a:lnSpc>
              <a:buSzPts val="1200"/>
              <a:buFont typeface="Arial" panose="020B0604020202020204" pitchFamily="34" charset="0"/>
              <a:buAutoNum type="arabicPeriod" startAt="9"/>
              <a:tabLst>
                <a:tab pos="270510" algn="l"/>
              </a:tabLst>
            </a:pPr>
            <a:r>
              <a:rPr lang="es-ES_tradnl" dirty="0">
                <a:latin typeface="Arial" panose="020B0604020202020204" pitchFamily="34" charset="0"/>
              </a:rPr>
              <a:t>Días F A. </a:t>
            </a:r>
            <a:r>
              <a:rPr lang="es-ES_tradnl" dirty="0" err="1">
                <a:latin typeface="Arial" panose="020B0604020202020204" pitchFamily="34" charset="0"/>
              </a:rPr>
              <a:t>Azariah</a:t>
            </a:r>
            <a:r>
              <a:rPr lang="es-ES_tradnl" dirty="0">
                <a:latin typeface="Arial" panose="020B0604020202020204" pitchFamily="34" charset="0"/>
              </a:rPr>
              <a:t> SJ, Anderson M. Sequeira A, Cohen JQ, Morse</a:t>
            </a:r>
            <a:r>
              <a:rPr lang="es-ES_tradnl" i="1" dirty="0">
                <a:latin typeface="Arial" panose="020B0604020202020204" pitchFamily="34" charset="0"/>
              </a:rPr>
              <a:t>, et al. </a:t>
            </a:r>
            <a:r>
              <a:rPr lang="en-US" dirty="0">
                <a:latin typeface="Arial" panose="020B0604020202020204" pitchFamily="34" charset="0"/>
              </a:rPr>
              <a:t>Effect of a lay counselor intervention on prevention of major depression in older adults living in low- and middle-income countries: a randomized clinical trial JAMA Psychiatry [Internet]. </a:t>
            </a:r>
            <a:r>
              <a:rPr lang="es-ES_tradnl" dirty="0">
                <a:latin typeface="Arial" panose="020B0604020202020204" pitchFamily="34" charset="0"/>
              </a:rPr>
              <a:t>2019 [citado 2 Ene </a:t>
            </a:r>
            <a:r>
              <a:rPr lang="es-ES_tradnl" dirty="0">
                <a:latin typeface="Arial" panose="020B0604020202020204" pitchFamily="34" charset="0"/>
                <a:ea typeface="Times New Roman" panose="02020603050405020304" pitchFamily="18" charset="0"/>
              </a:rPr>
              <a:t>2021</a:t>
            </a:r>
            <a:r>
              <a:rPr lang="es-ES_tradnl" dirty="0">
                <a:latin typeface="Arial" panose="020B0604020202020204" pitchFamily="34" charset="0"/>
              </a:rPr>
              <a:t>]; 76 (1):13-20. Disponible en: </a:t>
            </a:r>
            <a:r>
              <a:rPr lang="es-ES_tradnl" u="sng" dirty="0">
                <a:solidFill>
                  <a:srgbClr val="0563C1"/>
                </a:solidFill>
                <a:latin typeface="Arial" panose="020B0604020202020204" pitchFamily="34" charset="0"/>
                <a:hlinkClick r:id="rId3"/>
              </a:rPr>
              <a:t>https://jamanetwork.com/journals/jamapsychiatry/fullarticle/2712601</a:t>
            </a:r>
            <a:r>
              <a:rPr lang="es-ES_tradnl" dirty="0">
                <a:latin typeface="Arial" panose="020B0604020202020204" pitchFamily="34" charset="0"/>
              </a:rPr>
              <a:t> </a:t>
            </a:r>
            <a:endParaRPr lang="es-ES" dirty="0"/>
          </a:p>
          <a:p>
            <a:pPr marL="342900" indent="-342900" algn="just">
              <a:lnSpc>
                <a:spcPct val="150000"/>
              </a:lnSpc>
              <a:buSzPts val="1200"/>
              <a:buFont typeface="Arial" panose="020B0604020202020204" pitchFamily="34" charset="0"/>
              <a:buAutoNum type="arabicPeriod" startAt="9"/>
              <a:tabLst>
                <a:tab pos="270510" algn="l"/>
              </a:tabLst>
            </a:pPr>
            <a:r>
              <a:rPr lang="en-US" dirty="0" err="1">
                <a:latin typeface="Arial" panose="020B0604020202020204" pitchFamily="34" charset="0"/>
              </a:rPr>
              <a:t>Hauenstein</a:t>
            </a:r>
            <a:r>
              <a:rPr lang="en-US" dirty="0">
                <a:latin typeface="Arial" panose="020B0604020202020204" pitchFamily="34" charset="0"/>
              </a:rPr>
              <a:t> EJ, Davey A, Clark RS, Daly S, You W, </a:t>
            </a:r>
            <a:r>
              <a:rPr lang="en-US" dirty="0" err="1">
                <a:latin typeface="Arial" panose="020B0604020202020204" pitchFamily="34" charset="0"/>
              </a:rPr>
              <a:t>Merwin</a:t>
            </a:r>
            <a:r>
              <a:rPr lang="en-US" dirty="0">
                <a:latin typeface="Arial" panose="020B0604020202020204" pitchFamily="34" charset="0"/>
              </a:rPr>
              <a:t> EI. Self-Care Capacity and Its Relationship to Age, Disability, and Perceived Well-Being in Medicare Beneficiaries. </a:t>
            </a:r>
            <a:r>
              <a:rPr lang="es-ES" dirty="0" err="1">
                <a:latin typeface="Arial" panose="020B0604020202020204" pitchFamily="34" charset="0"/>
              </a:rPr>
              <a:t>Nurs</a:t>
            </a:r>
            <a:r>
              <a:rPr lang="es-ES" dirty="0">
                <a:latin typeface="Arial" panose="020B0604020202020204" pitchFamily="34" charset="0"/>
              </a:rPr>
              <a:t> Res [Internet]. 2022 </a:t>
            </a:r>
            <a:r>
              <a:rPr lang="es-ES_tradnl" dirty="0">
                <a:latin typeface="Arial" panose="020B0604020202020204" pitchFamily="34" charset="0"/>
              </a:rPr>
              <a:t>[citado 29  Ene 2023]; </a:t>
            </a:r>
            <a:r>
              <a:rPr lang="es-ES" dirty="0">
                <a:latin typeface="Arial" panose="020B0604020202020204" pitchFamily="34" charset="0"/>
              </a:rPr>
              <a:t>71(1): 21–32</a:t>
            </a:r>
            <a:r>
              <a:rPr lang="es-ES_tradnl" dirty="0">
                <a:latin typeface="Arial" panose="020B0604020202020204" pitchFamily="34" charset="0"/>
              </a:rPr>
              <a:t>. Disponible en:</a:t>
            </a:r>
            <a:r>
              <a:rPr lang="es-ES_tradnl" dirty="0"/>
              <a:t>  </a:t>
            </a:r>
            <a:r>
              <a:rPr lang="es-ES_tradnl" u="sng" dirty="0">
                <a:solidFill>
                  <a:srgbClr val="0563C1"/>
                </a:solidFill>
                <a:latin typeface="Arial" panose="020B0604020202020204" pitchFamily="34" charset="0"/>
                <a:hlinkClick r:id="rId4"/>
              </a:rPr>
              <a:t>https://www.ncbi.nlm.nih.gov/pmc/articles/PMC8732301/</a:t>
            </a:r>
            <a:r>
              <a:rPr lang="es-ES_tradnl" dirty="0">
                <a:latin typeface="Arial" panose="020B0604020202020204" pitchFamily="34" charset="0"/>
              </a:rPr>
              <a:t> </a:t>
            </a:r>
          </a:p>
          <a:p>
            <a:pPr marL="342900" indent="-342900" algn="just">
              <a:lnSpc>
                <a:spcPct val="150000"/>
              </a:lnSpc>
              <a:buSzPts val="1200"/>
              <a:buFont typeface="Arial" panose="020B0604020202020204" pitchFamily="34" charset="0"/>
              <a:buAutoNum type="arabicPeriod" startAt="9"/>
              <a:tabLst>
                <a:tab pos="270510" algn="l"/>
              </a:tabLst>
            </a:pPr>
            <a:r>
              <a:rPr lang="es-ES_tradnl" dirty="0">
                <a:latin typeface="Arial" panose="020B0604020202020204" pitchFamily="34" charset="0"/>
              </a:rPr>
              <a:t>Alvarez </a:t>
            </a:r>
            <a:r>
              <a:rPr lang="es-ES_tradnl" dirty="0" err="1">
                <a:latin typeface="Arial" panose="020B0604020202020204" pitchFamily="34" charset="0"/>
              </a:rPr>
              <a:t>Sintes</a:t>
            </a:r>
            <a:r>
              <a:rPr lang="es-ES_tradnl" dirty="0">
                <a:latin typeface="Arial" panose="020B0604020202020204" pitchFamily="34" charset="0"/>
              </a:rPr>
              <a:t> R, et al. Fundamentos de Medicina General Integral [Internet]. La Habana: Editorial Ciencias Médicas; 2023 [citado 2 Ene 2021]. Disponible en: </a:t>
            </a:r>
            <a:r>
              <a:rPr lang="es-ES_tradnl" u="sng" dirty="0">
                <a:hlinkClick r:id="rId5"/>
              </a:rPr>
              <a:t>h</a:t>
            </a:r>
            <a:r>
              <a:rPr lang="es-ES_tradnl" u="sng" dirty="0">
                <a:latin typeface="Arial" panose="020B0604020202020204" pitchFamily="34" charset="0"/>
                <a:cs typeface="Arial" panose="020B0604020202020204" pitchFamily="34" charset="0"/>
                <a:hlinkClick r:id="rId5"/>
              </a:rPr>
              <a:t>ttp://www.bvscuba.sld.cu/libro/fundamentos-de-medicina-general-integral</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92937"/>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95995" y="266596"/>
            <a:ext cx="8964488" cy="6324808"/>
          </a:xfrm>
          <a:prstGeom prst="rect">
            <a:avLst/>
          </a:prstGeom>
        </p:spPr>
        <p:txBody>
          <a:bodyPr wrap="square">
            <a:spAutoFit/>
          </a:bodyPr>
          <a:lstStyle/>
          <a:p>
            <a:pPr marL="342900" indent="-342900" algn="just">
              <a:lnSpc>
                <a:spcPct val="150000"/>
              </a:lnSpc>
              <a:buSzPts val="1200"/>
              <a:buFont typeface="+mj-lt"/>
              <a:buAutoNum type="arabicPeriod" startAt="13"/>
              <a:tabLst>
                <a:tab pos="270510" algn="l"/>
              </a:tabLst>
            </a:pPr>
            <a:r>
              <a:rPr lang="es-ES_tradnl" dirty="0">
                <a:latin typeface="Arial" panose="020B0604020202020204" pitchFamily="34" charset="0"/>
              </a:rPr>
              <a:t>González Pérez A, Naranjo Hernández Y, Mirabal Requena J, Alvarez Escobar B. Estratega de autocuidado en los adultos mayores con cáncer de próstata en la comunidad. AMC [Internet]. 2019 [citado 05 </a:t>
            </a:r>
            <a:r>
              <a:rPr lang="es-ES_tradnl" dirty="0" err="1">
                <a:latin typeface="Arial" panose="020B0604020202020204" pitchFamily="34" charset="0"/>
              </a:rPr>
              <a:t>May</a:t>
            </a:r>
            <a:r>
              <a:rPr lang="es-ES_tradnl" dirty="0">
                <a:latin typeface="Arial" panose="020B0604020202020204" pitchFamily="34" charset="0"/>
              </a:rPr>
              <a:t> 2021]; 23(4): [aprox. 9 p.]. Disponible en: </a:t>
            </a:r>
            <a:r>
              <a:rPr lang="es-ES_tradnl" dirty="0">
                <a:latin typeface="Arial" panose="020B0604020202020204" pitchFamily="34" charset="0"/>
                <a:hlinkClick r:id="rId2"/>
              </a:rPr>
              <a:t>http://www.revistaamc.sld.cu/index.php/amc/article/view/6667</a:t>
            </a:r>
            <a:endParaRPr lang="es-ES" dirty="0"/>
          </a:p>
          <a:p>
            <a:pPr marL="342900" indent="-342900" algn="just">
              <a:lnSpc>
                <a:spcPct val="150000"/>
              </a:lnSpc>
              <a:buSzPts val="1200"/>
              <a:buFont typeface="Arial" panose="020B0604020202020204" pitchFamily="34" charset="0"/>
              <a:buAutoNum type="arabicPeriod" startAt="13"/>
              <a:tabLst>
                <a:tab pos="270510" algn="l"/>
              </a:tabLst>
            </a:pPr>
            <a:r>
              <a:rPr lang="es-ES_tradnl" dirty="0">
                <a:latin typeface="Arial" panose="020B0604020202020204" pitchFamily="34" charset="0"/>
              </a:rPr>
              <a:t>Morales Ojeda IA. Autocuidado en usuarios diabéticos en centros de salud urbanos. </a:t>
            </a:r>
            <a:r>
              <a:rPr lang="es-ES_tradnl" dirty="0" err="1">
                <a:latin typeface="Arial" panose="020B0604020202020204" pitchFamily="34" charset="0"/>
              </a:rPr>
              <a:t>Rev</a:t>
            </a:r>
            <a:r>
              <a:rPr lang="es-ES_tradnl" dirty="0">
                <a:latin typeface="Arial" panose="020B0604020202020204" pitchFamily="34" charset="0"/>
              </a:rPr>
              <a:t> cuba </a:t>
            </a:r>
            <a:r>
              <a:rPr lang="es-ES_tradnl" dirty="0" err="1">
                <a:latin typeface="Arial" panose="020B0604020202020204" pitchFamily="34" charset="0"/>
              </a:rPr>
              <a:t>med</a:t>
            </a:r>
            <a:r>
              <a:rPr lang="es-ES_tradnl" dirty="0">
                <a:latin typeface="Arial" panose="020B0604020202020204" pitchFamily="34" charset="0"/>
              </a:rPr>
              <a:t> gen </a:t>
            </a:r>
            <a:r>
              <a:rPr lang="es-ES_tradnl" dirty="0" err="1">
                <a:latin typeface="Arial" panose="020B0604020202020204" pitchFamily="34" charset="0"/>
              </a:rPr>
              <a:t>integr</a:t>
            </a:r>
            <a:r>
              <a:rPr lang="es-ES_tradnl" dirty="0">
                <a:latin typeface="Arial" panose="020B0604020202020204" pitchFamily="34" charset="0"/>
              </a:rPr>
              <a:t> [Internet]. 2019 [citado 05 </a:t>
            </a:r>
            <a:r>
              <a:rPr lang="es-ES_tradnl" dirty="0" err="1">
                <a:latin typeface="Arial" panose="020B0604020202020204" pitchFamily="34" charset="0"/>
              </a:rPr>
              <a:t>May</a:t>
            </a:r>
            <a:r>
              <a:rPr lang="es-ES_tradnl" dirty="0">
                <a:latin typeface="Arial" panose="020B0604020202020204" pitchFamily="34" charset="0"/>
              </a:rPr>
              <a:t> 2021]; 35(4):e1034. Disponible en: </a:t>
            </a:r>
            <a:r>
              <a:rPr lang="es-ES_tradnl" u="sng" dirty="0">
                <a:solidFill>
                  <a:srgbClr val="0563C1"/>
                </a:solidFill>
                <a:latin typeface="Arial" panose="020B0604020202020204" pitchFamily="34" charset="0"/>
              </a:rPr>
              <a:t>https://revmgi.sld.cu/index.php/mgi/article/view/1034</a:t>
            </a:r>
            <a:endParaRPr lang="es-ES" dirty="0"/>
          </a:p>
          <a:p>
            <a:pPr marL="342900" indent="-342900" algn="just">
              <a:lnSpc>
                <a:spcPct val="150000"/>
              </a:lnSpc>
              <a:buSzPts val="1200"/>
              <a:buFont typeface="Arial" panose="020B0604020202020204" pitchFamily="34" charset="0"/>
              <a:buAutoNum type="arabicPeriod" startAt="13"/>
              <a:tabLst>
                <a:tab pos="270510" algn="l"/>
              </a:tabLst>
            </a:pPr>
            <a:r>
              <a:rPr lang="es-ES_tradnl" dirty="0">
                <a:latin typeface="Arial" panose="020B0604020202020204" pitchFamily="34" charset="0"/>
              </a:rPr>
              <a:t>Higuera </a:t>
            </a:r>
            <a:r>
              <a:rPr lang="es-ES_tradnl" dirty="0" err="1">
                <a:latin typeface="Arial" panose="020B0604020202020204" pitchFamily="34" charset="0"/>
              </a:rPr>
              <a:t>Dagovett</a:t>
            </a:r>
            <a:r>
              <a:rPr lang="es-ES_tradnl" dirty="0">
                <a:latin typeface="Arial" panose="020B0604020202020204" pitchFamily="34" charset="0"/>
              </a:rPr>
              <a:t> E, Garzón de Laverde DI. Posturas de autocuidado, relaciones y significado de la hipertensión arterial. </a:t>
            </a:r>
            <a:r>
              <a:rPr lang="es-ES_tradnl" dirty="0" err="1">
                <a:latin typeface="Arial" panose="020B0604020202020204" pitchFamily="34" charset="0"/>
              </a:rPr>
              <a:t>Rev</a:t>
            </a:r>
            <a:r>
              <a:rPr lang="es-ES_tradnl" dirty="0">
                <a:latin typeface="Arial" panose="020B0604020202020204" pitchFamily="34" charset="0"/>
              </a:rPr>
              <a:t> cuba </a:t>
            </a:r>
            <a:r>
              <a:rPr lang="es-ES_tradnl" dirty="0" err="1">
                <a:latin typeface="Arial" panose="020B0604020202020204" pitchFamily="34" charset="0"/>
              </a:rPr>
              <a:t>med</a:t>
            </a:r>
            <a:r>
              <a:rPr lang="es-ES_tradnl" dirty="0">
                <a:latin typeface="Arial" panose="020B0604020202020204" pitchFamily="34" charset="0"/>
              </a:rPr>
              <a:t> gen </a:t>
            </a:r>
            <a:r>
              <a:rPr lang="es-ES_tradnl" dirty="0" err="1">
                <a:latin typeface="Arial" panose="020B0604020202020204" pitchFamily="34" charset="0"/>
              </a:rPr>
              <a:t>integr</a:t>
            </a:r>
            <a:r>
              <a:rPr lang="es-ES_tradnl" dirty="0">
                <a:latin typeface="Arial" panose="020B0604020202020204" pitchFamily="34" charset="0"/>
              </a:rPr>
              <a:t> [Internet]. 2019 [citado 05 </a:t>
            </a:r>
            <a:r>
              <a:rPr lang="es-ES_tradnl" dirty="0" err="1">
                <a:latin typeface="Arial" panose="020B0604020202020204" pitchFamily="34" charset="0"/>
              </a:rPr>
              <a:t>May</a:t>
            </a:r>
            <a:r>
              <a:rPr lang="es-ES_tradnl" dirty="0">
                <a:latin typeface="Arial" panose="020B0604020202020204" pitchFamily="34" charset="0"/>
              </a:rPr>
              <a:t> 2021]; 35(2): [aprox. 0 p.]. Disponible en: </a:t>
            </a:r>
            <a:r>
              <a:rPr lang="es-ES_tradnl" dirty="0">
                <a:latin typeface="Arial" panose="020B0604020202020204" pitchFamily="34" charset="0"/>
                <a:hlinkClick r:id="rId3"/>
              </a:rPr>
              <a:t>https://revmgi.sld.cu/index.php/mgi/article/view/667</a:t>
            </a:r>
            <a:r>
              <a:rPr lang="es-ES_tradnl" dirty="0">
                <a:latin typeface="Arial" panose="020B0604020202020204" pitchFamily="34" charset="0"/>
              </a:rPr>
              <a:t> </a:t>
            </a:r>
            <a:endParaRPr lang="es-ES" dirty="0"/>
          </a:p>
          <a:p>
            <a:pPr marL="342900" indent="-342900" algn="just">
              <a:lnSpc>
                <a:spcPct val="150000"/>
              </a:lnSpc>
              <a:buSzPts val="1200"/>
              <a:buFont typeface="Arial" panose="020B0604020202020204" pitchFamily="34" charset="0"/>
              <a:buAutoNum type="arabicPeriod" startAt="13"/>
              <a:tabLst>
                <a:tab pos="270510" algn="l"/>
              </a:tabLst>
            </a:pPr>
            <a:r>
              <a:rPr lang="es-ES" dirty="0">
                <a:latin typeface="Arial" panose="020B0604020202020204" pitchFamily="34" charset="0"/>
                <a:ea typeface="Batang"/>
              </a:rPr>
              <a:t>Alvarez Escobar B, Mirabal Requena JC, Concepción Pacheco JA. </a:t>
            </a:r>
            <a:r>
              <a:rPr lang="en-US" dirty="0">
                <a:latin typeface="Arial" panose="020B0604020202020204" pitchFamily="34" charset="0"/>
                <a:ea typeface="Batang"/>
              </a:rPr>
              <a:t>Safe-care of the elderly with cancer in the community. </a:t>
            </a:r>
            <a:r>
              <a:rPr lang="es-ES" dirty="0">
                <a:latin typeface="Arial" panose="020B0604020202020204" pitchFamily="34" charset="0"/>
                <a:ea typeface="Batang"/>
              </a:rPr>
              <a:t>WJARR </a:t>
            </a:r>
            <a:r>
              <a:rPr lang="es-ES" dirty="0">
                <a:latin typeface="Arial" panose="020B0604020202020204" pitchFamily="34" charset="0"/>
              </a:rPr>
              <a:t>[Internet]. </a:t>
            </a:r>
            <a:r>
              <a:rPr lang="es-ES" dirty="0">
                <a:latin typeface="Arial" panose="020B0604020202020204" pitchFamily="34" charset="0"/>
                <a:ea typeface="Batang"/>
              </a:rPr>
              <a:t> 2023 </a:t>
            </a:r>
            <a:r>
              <a:rPr lang="es-ES" dirty="0">
                <a:latin typeface="Arial" panose="020B0604020202020204" pitchFamily="34" charset="0"/>
              </a:rPr>
              <a:t>[citado 21 Ene 2023]; 17(1): 527-530. </a:t>
            </a:r>
            <a:r>
              <a:rPr lang="es-ES_tradnl" dirty="0">
                <a:latin typeface="Arial" panose="020B0604020202020204" pitchFamily="34" charset="0"/>
              </a:rPr>
              <a:t>Disponible en: </a:t>
            </a:r>
            <a:r>
              <a:rPr lang="es-ES_tradnl" dirty="0">
                <a:latin typeface="Arial" panose="020B0604020202020204" pitchFamily="34" charset="0"/>
                <a:hlinkClick r:id="rId4"/>
              </a:rPr>
              <a:t>https://wjarr.com/sites/default/files/WJARR-2022-1408.pdf</a:t>
            </a:r>
            <a:r>
              <a:rPr lang="es-ES_tradnl" dirty="0"/>
              <a:t> </a:t>
            </a:r>
            <a:endParaRPr lang="es-ES" dirty="0"/>
          </a:p>
        </p:txBody>
      </p:sp>
    </p:spTree>
    <p:extLst>
      <p:ext uri="{BB962C8B-B14F-4D97-AF65-F5344CB8AC3E}">
        <p14:creationId xmlns:p14="http://schemas.microsoft.com/office/powerpoint/2010/main" val="314712950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61426" y="1346562"/>
            <a:ext cx="10548731" cy="830997"/>
          </a:xfrm>
          <a:prstGeom prst="rect">
            <a:avLst/>
          </a:prstGeom>
        </p:spPr>
        <p:txBody>
          <a:bodyPr wrap="square">
            <a:spAutoFit/>
          </a:bodyPr>
          <a:lstStyle/>
          <a:p>
            <a:pPr algn="ctr"/>
            <a:r>
              <a:rPr lang="es-ES" sz="2400" dirty="0">
                <a:latin typeface="Arial" panose="020B0604020202020204" pitchFamily="34" charset="0"/>
                <a:cs typeface="Arial" panose="020B0604020202020204" pitchFamily="34" charset="0"/>
              </a:rPr>
              <a:t>La Asamblea General, al designar el 1 de octubre Día Internacional de las Personas de Edad (resolución 456 del 14 de diciembre de 1990)</a:t>
            </a:r>
          </a:p>
        </p:txBody>
      </p:sp>
      <p:sp>
        <p:nvSpPr>
          <p:cNvPr id="5" name="CuadroTexto 4">
            <a:extLst>
              <a:ext uri="{FF2B5EF4-FFF2-40B4-BE49-F238E27FC236}">
                <a16:creationId xmlns:a16="http://schemas.microsoft.com/office/drawing/2014/main" xmlns="" id="{978E026A-1F54-49F7-B55B-0999257FD058}"/>
              </a:ext>
            </a:extLst>
          </p:cNvPr>
          <p:cNvSpPr txBox="1"/>
          <p:nvPr/>
        </p:nvSpPr>
        <p:spPr>
          <a:xfrm>
            <a:off x="1007164" y="3092161"/>
            <a:ext cx="10857256" cy="1938992"/>
          </a:xfrm>
          <a:prstGeom prst="rect">
            <a:avLst/>
          </a:prstGeom>
          <a:noFill/>
        </p:spPr>
        <p:txBody>
          <a:bodyPr wrap="square">
            <a:spAutoFit/>
          </a:bodyPr>
          <a:lstStyle/>
          <a:p>
            <a:pPr algn="ctr"/>
            <a:r>
              <a:rPr lang="es-ES" sz="2400" dirty="0">
                <a:latin typeface="Arial" panose="020B0604020202020204" pitchFamily="34" charset="0"/>
                <a:cs typeface="Arial" panose="020B0604020202020204" pitchFamily="34" charset="0"/>
              </a:rPr>
              <a:t>El proceso de envejecimiento es heterogéneo, continuo e irreversible, depende de factores biológicos, sociales y culturales que determinan los cambios fisiológicos del cuerpo y los riesgos de enfermedad. El autocuidado permite envejecer con salud y mantener el bienestar de las personas a lo largo de su vida.</a:t>
            </a:r>
            <a:endParaRPr lang="es-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18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221">
            <a:extLst>
              <a:ext uri="{FF2B5EF4-FFF2-40B4-BE49-F238E27FC236}">
                <a16:creationId xmlns:a16="http://schemas.microsoft.com/office/drawing/2014/main" xmlns="" id="{DE3951B9-5712-4D2D-A276-CCF79163ED32}"/>
              </a:ext>
            </a:extLst>
          </p:cNvPr>
          <p:cNvSpPr>
            <a:spLocks noChangeArrowheads="1"/>
          </p:cNvSpPr>
          <p:nvPr/>
        </p:nvSpPr>
        <p:spPr bwMode="auto">
          <a:xfrm>
            <a:off x="3882004" y="2037783"/>
            <a:ext cx="292894" cy="359569"/>
          </a:xfrm>
          <a:custGeom>
            <a:avLst/>
            <a:gdLst>
              <a:gd name="T0" fmla="*/ 412806 w 501"/>
              <a:gd name="T1" fmla="*/ 0 h 619"/>
              <a:gd name="T2" fmla="*/ 412806 w 501"/>
              <a:gd name="T3" fmla="*/ 0 h 619"/>
              <a:gd name="T4" fmla="*/ 412806 w 501"/>
              <a:gd name="T5" fmla="*/ 0 h 619"/>
              <a:gd name="T6" fmla="*/ 361351 w 501"/>
              <a:gd name="T7" fmla="*/ 0 h 619"/>
              <a:gd name="T8" fmla="*/ 85368 w 501"/>
              <a:gd name="T9" fmla="*/ 0 h 619"/>
              <a:gd name="T10" fmla="*/ 0 w 501"/>
              <a:gd name="T11" fmla="*/ 85809 h 619"/>
              <a:gd name="T12" fmla="*/ 0 w 501"/>
              <a:gd name="T13" fmla="*/ 631970 h 619"/>
              <a:gd name="T14" fmla="*/ 85368 w 501"/>
              <a:gd name="T15" fmla="*/ 716619 h 619"/>
              <a:gd name="T16" fmla="*/ 499343 w 501"/>
              <a:gd name="T17" fmla="*/ 716619 h 619"/>
              <a:gd name="T18" fmla="*/ 584711 w 501"/>
              <a:gd name="T19" fmla="*/ 631970 h 619"/>
              <a:gd name="T20" fmla="*/ 584711 w 501"/>
              <a:gd name="T21" fmla="*/ 170458 h 619"/>
              <a:gd name="T22" fmla="*/ 412806 w 501"/>
              <a:gd name="T23" fmla="*/ 0 h 619"/>
              <a:gd name="T24" fmla="*/ 550797 w 501"/>
              <a:gd name="T25" fmla="*/ 631970 h 619"/>
              <a:gd name="T26" fmla="*/ 550797 w 501"/>
              <a:gd name="T27" fmla="*/ 631970 h 619"/>
              <a:gd name="T28" fmla="*/ 499343 w 501"/>
              <a:gd name="T29" fmla="*/ 682992 h 619"/>
              <a:gd name="T30" fmla="*/ 85368 w 501"/>
              <a:gd name="T31" fmla="*/ 682992 h 619"/>
              <a:gd name="T32" fmla="*/ 33913 w 501"/>
              <a:gd name="T33" fmla="*/ 631970 h 619"/>
              <a:gd name="T34" fmla="*/ 33913 w 501"/>
              <a:gd name="T35" fmla="*/ 85809 h 619"/>
              <a:gd name="T36" fmla="*/ 85368 w 501"/>
              <a:gd name="T37" fmla="*/ 33628 h 619"/>
              <a:gd name="T38" fmla="*/ 361351 w 501"/>
              <a:gd name="T39" fmla="*/ 33628 h 619"/>
              <a:gd name="T40" fmla="*/ 361351 w 501"/>
              <a:gd name="T41" fmla="*/ 136830 h 619"/>
              <a:gd name="T42" fmla="*/ 446719 w 501"/>
              <a:gd name="T43" fmla="*/ 222639 h 619"/>
              <a:gd name="T44" fmla="*/ 550797 w 501"/>
              <a:gd name="T45" fmla="*/ 222639 h 619"/>
              <a:gd name="T46" fmla="*/ 550797 w 501"/>
              <a:gd name="T47" fmla="*/ 631970 h 619"/>
              <a:gd name="T48" fmla="*/ 446719 w 501"/>
              <a:gd name="T49" fmla="*/ 170458 h 619"/>
              <a:gd name="T50" fmla="*/ 446719 w 501"/>
              <a:gd name="T51" fmla="*/ 170458 h 619"/>
              <a:gd name="T52" fmla="*/ 412806 w 501"/>
              <a:gd name="T53" fmla="*/ 136830 h 619"/>
              <a:gd name="T54" fmla="*/ 412806 w 501"/>
              <a:gd name="T55" fmla="*/ 33628 h 619"/>
              <a:gd name="T56" fmla="*/ 550797 w 501"/>
              <a:gd name="T57" fmla="*/ 170458 h 619"/>
              <a:gd name="T58" fmla="*/ 446719 w 501"/>
              <a:gd name="T59" fmla="*/ 170458 h 619"/>
              <a:gd name="T60" fmla="*/ 430347 w 501"/>
              <a:gd name="T61" fmla="*/ 495140 h 619"/>
              <a:gd name="T62" fmla="*/ 430347 w 501"/>
              <a:gd name="T63" fmla="*/ 495140 h 619"/>
              <a:gd name="T64" fmla="*/ 154364 w 501"/>
              <a:gd name="T65" fmla="*/ 495140 h 619"/>
              <a:gd name="T66" fmla="*/ 137992 w 501"/>
              <a:gd name="T67" fmla="*/ 512534 h 619"/>
              <a:gd name="T68" fmla="*/ 154364 w 501"/>
              <a:gd name="T69" fmla="*/ 546161 h 619"/>
              <a:gd name="T70" fmla="*/ 430347 w 501"/>
              <a:gd name="T71" fmla="*/ 546161 h 619"/>
              <a:gd name="T72" fmla="*/ 446719 w 501"/>
              <a:gd name="T73" fmla="*/ 512534 h 619"/>
              <a:gd name="T74" fmla="*/ 430347 w 501"/>
              <a:gd name="T75" fmla="*/ 495140 h 619"/>
              <a:gd name="T76" fmla="*/ 430347 w 501"/>
              <a:gd name="T77" fmla="*/ 358310 h 619"/>
              <a:gd name="T78" fmla="*/ 430347 w 501"/>
              <a:gd name="T79" fmla="*/ 358310 h 619"/>
              <a:gd name="T80" fmla="*/ 154364 w 501"/>
              <a:gd name="T81" fmla="*/ 358310 h 619"/>
              <a:gd name="T82" fmla="*/ 137992 w 501"/>
              <a:gd name="T83" fmla="*/ 375703 h 619"/>
              <a:gd name="T84" fmla="*/ 154364 w 501"/>
              <a:gd name="T85" fmla="*/ 410491 h 619"/>
              <a:gd name="T86" fmla="*/ 430347 w 501"/>
              <a:gd name="T87" fmla="*/ 410491 h 619"/>
              <a:gd name="T88" fmla="*/ 446719 w 501"/>
              <a:gd name="T89" fmla="*/ 375703 h 619"/>
              <a:gd name="T90" fmla="*/ 430347 w 501"/>
              <a:gd name="T91" fmla="*/ 358310 h 6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1" h="619">
                <a:moveTo>
                  <a:pt x="353" y="0"/>
                </a:moveTo>
                <a:lnTo>
                  <a:pt x="353" y="0"/>
                </a:lnTo>
                <a:cubicBezTo>
                  <a:pt x="338" y="0"/>
                  <a:pt x="338" y="0"/>
                  <a:pt x="309" y="0"/>
                </a:cubicBezTo>
                <a:cubicBezTo>
                  <a:pt x="73" y="0"/>
                  <a:pt x="73" y="0"/>
                  <a:pt x="73" y="0"/>
                </a:cubicBezTo>
                <a:cubicBezTo>
                  <a:pt x="29" y="0"/>
                  <a:pt x="0" y="29"/>
                  <a:pt x="0" y="74"/>
                </a:cubicBezTo>
                <a:cubicBezTo>
                  <a:pt x="0" y="545"/>
                  <a:pt x="0" y="545"/>
                  <a:pt x="0" y="545"/>
                </a:cubicBezTo>
                <a:cubicBezTo>
                  <a:pt x="0" y="589"/>
                  <a:pt x="29" y="618"/>
                  <a:pt x="73" y="618"/>
                </a:cubicBezTo>
                <a:cubicBezTo>
                  <a:pt x="427" y="618"/>
                  <a:pt x="427" y="618"/>
                  <a:pt x="427" y="618"/>
                </a:cubicBezTo>
                <a:cubicBezTo>
                  <a:pt x="471" y="618"/>
                  <a:pt x="500" y="589"/>
                  <a:pt x="500" y="545"/>
                </a:cubicBezTo>
                <a:cubicBezTo>
                  <a:pt x="500" y="147"/>
                  <a:pt x="500" y="147"/>
                  <a:pt x="500" y="147"/>
                </a:cubicBezTo>
                <a:lnTo>
                  <a:pt x="353" y="0"/>
                </a:lnTo>
                <a:close/>
                <a:moveTo>
                  <a:pt x="471" y="545"/>
                </a:moveTo>
                <a:lnTo>
                  <a:pt x="471" y="545"/>
                </a:lnTo>
                <a:cubicBezTo>
                  <a:pt x="471" y="559"/>
                  <a:pt x="441" y="589"/>
                  <a:pt x="427"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309" y="29"/>
                  <a:pt x="309" y="29"/>
                  <a:pt x="309" y="29"/>
                </a:cubicBezTo>
                <a:cubicBezTo>
                  <a:pt x="309" y="88"/>
                  <a:pt x="309" y="118"/>
                  <a:pt x="309" y="118"/>
                </a:cubicBezTo>
                <a:cubicBezTo>
                  <a:pt x="309" y="162"/>
                  <a:pt x="338" y="192"/>
                  <a:pt x="382" y="192"/>
                </a:cubicBezTo>
                <a:cubicBezTo>
                  <a:pt x="382" y="192"/>
                  <a:pt x="427" y="192"/>
                  <a:pt x="471" y="192"/>
                </a:cubicBezTo>
                <a:lnTo>
                  <a:pt x="471" y="545"/>
                </a:lnTo>
                <a:close/>
                <a:moveTo>
                  <a:pt x="382" y="147"/>
                </a:moveTo>
                <a:lnTo>
                  <a:pt x="382" y="147"/>
                </a:lnTo>
                <a:cubicBezTo>
                  <a:pt x="368" y="147"/>
                  <a:pt x="353" y="133"/>
                  <a:pt x="353" y="118"/>
                </a:cubicBezTo>
                <a:cubicBezTo>
                  <a:pt x="353" y="118"/>
                  <a:pt x="353" y="88"/>
                  <a:pt x="353" y="29"/>
                </a:cubicBezTo>
                <a:cubicBezTo>
                  <a:pt x="471" y="147"/>
                  <a:pt x="471" y="147"/>
                  <a:pt x="471" y="147"/>
                </a:cubicBezTo>
                <a:lnTo>
                  <a:pt x="382" y="147"/>
                </a:lnTo>
                <a:close/>
                <a:moveTo>
                  <a:pt x="368" y="427"/>
                </a:moveTo>
                <a:lnTo>
                  <a:pt x="368" y="427"/>
                </a:lnTo>
                <a:cubicBezTo>
                  <a:pt x="132" y="427"/>
                  <a:pt x="132" y="427"/>
                  <a:pt x="132" y="427"/>
                </a:cubicBezTo>
                <a:cubicBezTo>
                  <a:pt x="118" y="427"/>
                  <a:pt x="118" y="442"/>
                  <a:pt x="118" y="442"/>
                </a:cubicBezTo>
                <a:cubicBezTo>
                  <a:pt x="118" y="457"/>
                  <a:pt x="118" y="471"/>
                  <a:pt x="132" y="471"/>
                </a:cubicBezTo>
                <a:cubicBezTo>
                  <a:pt x="368" y="471"/>
                  <a:pt x="368" y="471"/>
                  <a:pt x="368" y="471"/>
                </a:cubicBezTo>
                <a:cubicBezTo>
                  <a:pt x="382" y="471"/>
                  <a:pt x="382" y="457"/>
                  <a:pt x="382" y="442"/>
                </a:cubicBezTo>
                <a:cubicBezTo>
                  <a:pt x="382" y="442"/>
                  <a:pt x="382" y="427"/>
                  <a:pt x="368" y="427"/>
                </a:cubicBezTo>
                <a:close/>
                <a:moveTo>
                  <a:pt x="368" y="309"/>
                </a:moveTo>
                <a:lnTo>
                  <a:pt x="368" y="309"/>
                </a:lnTo>
                <a:cubicBezTo>
                  <a:pt x="132" y="309"/>
                  <a:pt x="132" y="309"/>
                  <a:pt x="132" y="309"/>
                </a:cubicBezTo>
                <a:cubicBezTo>
                  <a:pt x="118" y="309"/>
                  <a:pt x="118" y="324"/>
                  <a:pt x="118" y="324"/>
                </a:cubicBezTo>
                <a:cubicBezTo>
                  <a:pt x="118" y="339"/>
                  <a:pt x="118" y="354"/>
                  <a:pt x="132" y="354"/>
                </a:cubicBezTo>
                <a:cubicBezTo>
                  <a:pt x="368" y="354"/>
                  <a:pt x="368" y="354"/>
                  <a:pt x="368" y="354"/>
                </a:cubicBezTo>
                <a:cubicBezTo>
                  <a:pt x="382" y="354"/>
                  <a:pt x="382" y="339"/>
                  <a:pt x="382" y="324"/>
                </a:cubicBezTo>
                <a:cubicBezTo>
                  <a:pt x="382" y="324"/>
                  <a:pt x="382" y="309"/>
                  <a:pt x="368" y="30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16" tIns="22858" rIns="45716" bIns="22858" anchor="ctr"/>
          <a:lstStyle/>
          <a:p>
            <a:endParaRPr lang="es-MX" sz="900"/>
          </a:p>
        </p:txBody>
      </p:sp>
      <p:sp>
        <p:nvSpPr>
          <p:cNvPr id="39" name="Freeform 214">
            <a:extLst>
              <a:ext uri="{FF2B5EF4-FFF2-40B4-BE49-F238E27FC236}">
                <a16:creationId xmlns:a16="http://schemas.microsoft.com/office/drawing/2014/main" xmlns="" id="{0910D6A4-7429-4343-8D41-38A25F0F18FA}"/>
              </a:ext>
            </a:extLst>
          </p:cNvPr>
          <p:cNvSpPr>
            <a:spLocks noChangeArrowheads="1"/>
          </p:cNvSpPr>
          <p:nvPr/>
        </p:nvSpPr>
        <p:spPr bwMode="auto">
          <a:xfrm>
            <a:off x="3868510" y="3477645"/>
            <a:ext cx="282575" cy="318294"/>
          </a:xfrm>
          <a:custGeom>
            <a:avLst/>
            <a:gdLst>
              <a:gd name="T0" fmla="*/ 427854 w 545"/>
              <a:gd name="T1" fmla="*/ 378534 h 619"/>
              <a:gd name="T2" fmla="*/ 122541 w 545"/>
              <a:gd name="T3" fmla="*/ 393963 h 619"/>
              <a:gd name="T4" fmla="*/ 427854 w 545"/>
              <a:gd name="T5" fmla="*/ 423794 h 619"/>
              <a:gd name="T6" fmla="*/ 427854 w 545"/>
              <a:gd name="T7" fmla="*/ 378534 h 619"/>
              <a:gd name="T8" fmla="*/ 427854 w 545"/>
              <a:gd name="T9" fmla="*/ 484482 h 619"/>
              <a:gd name="T10" fmla="*/ 122541 w 545"/>
              <a:gd name="T11" fmla="*/ 499912 h 619"/>
              <a:gd name="T12" fmla="*/ 427854 w 545"/>
              <a:gd name="T13" fmla="*/ 515341 h 619"/>
              <a:gd name="T14" fmla="*/ 427854 w 545"/>
              <a:gd name="T15" fmla="*/ 484482 h 619"/>
              <a:gd name="T16" fmla="*/ 489124 w 545"/>
              <a:gd name="T17" fmla="*/ 76118 h 619"/>
              <a:gd name="T18" fmla="*/ 427854 w 545"/>
              <a:gd name="T19" fmla="*/ 29830 h 619"/>
              <a:gd name="T20" fmla="*/ 275197 w 545"/>
              <a:gd name="T21" fmla="*/ 0 h 619"/>
              <a:gd name="T22" fmla="*/ 137079 w 545"/>
              <a:gd name="T23" fmla="*/ 29830 h 619"/>
              <a:gd name="T24" fmla="*/ 75809 w 545"/>
              <a:gd name="T25" fmla="*/ 76118 h 619"/>
              <a:gd name="T26" fmla="*/ 0 w 545"/>
              <a:gd name="T27" fmla="*/ 560601 h 619"/>
              <a:gd name="T28" fmla="*/ 489124 w 545"/>
              <a:gd name="T29" fmla="*/ 635690 h 619"/>
              <a:gd name="T30" fmla="*/ 564934 w 545"/>
              <a:gd name="T31" fmla="*/ 151208 h 619"/>
              <a:gd name="T32" fmla="*/ 183811 w 545"/>
              <a:gd name="T33" fmla="*/ 76118 h 619"/>
              <a:gd name="T34" fmla="*/ 229504 w 545"/>
              <a:gd name="T35" fmla="*/ 76118 h 619"/>
              <a:gd name="T36" fmla="*/ 336468 w 545"/>
              <a:gd name="T37" fmla="*/ 76118 h 619"/>
              <a:gd name="T38" fmla="*/ 382161 w 545"/>
              <a:gd name="T39" fmla="*/ 151208 h 619"/>
              <a:gd name="T40" fmla="*/ 183811 w 545"/>
              <a:gd name="T41" fmla="*/ 76118 h 619"/>
              <a:gd name="T42" fmla="*/ 519240 w 545"/>
              <a:gd name="T43" fmla="*/ 560601 h 619"/>
              <a:gd name="T44" fmla="*/ 75809 w 545"/>
              <a:gd name="T45" fmla="*/ 605860 h 619"/>
              <a:gd name="T46" fmla="*/ 30116 w 545"/>
              <a:gd name="T47" fmla="*/ 151208 h 619"/>
              <a:gd name="T48" fmla="*/ 137079 w 545"/>
              <a:gd name="T49" fmla="*/ 121378 h 619"/>
              <a:gd name="T50" fmla="*/ 427854 w 545"/>
              <a:gd name="T51" fmla="*/ 197496 h 619"/>
              <a:gd name="T52" fmla="*/ 489124 w 545"/>
              <a:gd name="T53" fmla="*/ 121378 h 619"/>
              <a:gd name="T54" fmla="*/ 519240 w 545"/>
              <a:gd name="T55" fmla="*/ 560601 h 619"/>
              <a:gd name="T56" fmla="*/ 427854 w 545"/>
              <a:gd name="T57" fmla="*/ 272586 h 619"/>
              <a:gd name="T58" fmla="*/ 122541 w 545"/>
              <a:gd name="T59" fmla="*/ 303444 h 619"/>
              <a:gd name="T60" fmla="*/ 427854 w 545"/>
              <a:gd name="T61" fmla="*/ 317845 h 619"/>
              <a:gd name="T62" fmla="*/ 427854 w 545"/>
              <a:gd name="T63" fmla="*/ 272586 h 6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619">
                <a:moveTo>
                  <a:pt x="412" y="368"/>
                </a:moveTo>
                <a:lnTo>
                  <a:pt x="412" y="368"/>
                </a:lnTo>
                <a:cubicBezTo>
                  <a:pt x="132" y="368"/>
                  <a:pt x="132" y="368"/>
                  <a:pt x="132" y="368"/>
                </a:cubicBezTo>
                <a:cubicBezTo>
                  <a:pt x="118" y="368"/>
                  <a:pt x="118" y="383"/>
                  <a:pt x="118" y="383"/>
                </a:cubicBezTo>
                <a:cubicBezTo>
                  <a:pt x="118" y="398"/>
                  <a:pt x="118" y="412"/>
                  <a:pt x="132" y="412"/>
                </a:cubicBezTo>
                <a:cubicBezTo>
                  <a:pt x="412" y="412"/>
                  <a:pt x="412" y="412"/>
                  <a:pt x="412" y="412"/>
                </a:cubicBezTo>
                <a:cubicBezTo>
                  <a:pt x="412" y="412"/>
                  <a:pt x="427" y="398"/>
                  <a:pt x="427" y="383"/>
                </a:cubicBezTo>
                <a:lnTo>
                  <a:pt x="412" y="368"/>
                </a:lnTo>
                <a:close/>
                <a:moveTo>
                  <a:pt x="412" y="471"/>
                </a:moveTo>
                <a:lnTo>
                  <a:pt x="412" y="471"/>
                </a:lnTo>
                <a:cubicBezTo>
                  <a:pt x="132" y="471"/>
                  <a:pt x="132" y="471"/>
                  <a:pt x="132" y="471"/>
                </a:cubicBezTo>
                <a:cubicBezTo>
                  <a:pt x="118" y="471"/>
                  <a:pt x="118" y="471"/>
                  <a:pt x="118" y="486"/>
                </a:cubicBezTo>
                <a:cubicBezTo>
                  <a:pt x="118" y="501"/>
                  <a:pt x="118" y="501"/>
                  <a:pt x="132" y="501"/>
                </a:cubicBezTo>
                <a:cubicBezTo>
                  <a:pt x="412" y="501"/>
                  <a:pt x="412" y="501"/>
                  <a:pt x="412" y="501"/>
                </a:cubicBezTo>
                <a:cubicBezTo>
                  <a:pt x="412" y="501"/>
                  <a:pt x="427" y="501"/>
                  <a:pt x="427" y="486"/>
                </a:cubicBezTo>
                <a:cubicBezTo>
                  <a:pt x="427" y="471"/>
                  <a:pt x="412" y="471"/>
                  <a:pt x="412" y="471"/>
                </a:cubicBezTo>
                <a:close/>
                <a:moveTo>
                  <a:pt x="471" y="74"/>
                </a:moveTo>
                <a:lnTo>
                  <a:pt x="471" y="74"/>
                </a:lnTo>
                <a:cubicBezTo>
                  <a:pt x="412" y="74"/>
                  <a:pt x="412" y="74"/>
                  <a:pt x="412" y="74"/>
                </a:cubicBezTo>
                <a:cubicBezTo>
                  <a:pt x="412" y="29"/>
                  <a:pt x="412" y="29"/>
                  <a:pt x="412" y="29"/>
                </a:cubicBezTo>
                <a:cubicBezTo>
                  <a:pt x="353" y="29"/>
                  <a:pt x="353" y="29"/>
                  <a:pt x="353" y="29"/>
                </a:cubicBezTo>
                <a:cubicBezTo>
                  <a:pt x="339" y="15"/>
                  <a:pt x="309" y="0"/>
                  <a:pt x="265" y="0"/>
                </a:cubicBezTo>
                <a:cubicBezTo>
                  <a:pt x="235" y="0"/>
                  <a:pt x="206" y="15"/>
                  <a:pt x="191" y="29"/>
                </a:cubicBezTo>
                <a:cubicBezTo>
                  <a:pt x="132" y="29"/>
                  <a:pt x="132" y="29"/>
                  <a:pt x="132" y="29"/>
                </a:cubicBezTo>
                <a:cubicBezTo>
                  <a:pt x="132" y="74"/>
                  <a:pt x="132" y="74"/>
                  <a:pt x="132" y="74"/>
                </a:cubicBezTo>
                <a:cubicBezTo>
                  <a:pt x="73" y="74"/>
                  <a:pt x="73" y="74"/>
                  <a:pt x="73" y="74"/>
                </a:cubicBezTo>
                <a:cubicBezTo>
                  <a:pt x="29" y="74"/>
                  <a:pt x="0" y="103"/>
                  <a:pt x="0" y="147"/>
                </a:cubicBezTo>
                <a:cubicBezTo>
                  <a:pt x="0" y="545"/>
                  <a:pt x="0" y="545"/>
                  <a:pt x="0" y="545"/>
                </a:cubicBezTo>
                <a:cubicBezTo>
                  <a:pt x="0" y="589"/>
                  <a:pt x="29" y="618"/>
                  <a:pt x="73" y="618"/>
                </a:cubicBezTo>
                <a:cubicBezTo>
                  <a:pt x="471" y="618"/>
                  <a:pt x="471" y="618"/>
                  <a:pt x="471" y="618"/>
                </a:cubicBezTo>
                <a:cubicBezTo>
                  <a:pt x="515" y="618"/>
                  <a:pt x="544" y="589"/>
                  <a:pt x="544" y="545"/>
                </a:cubicBezTo>
                <a:cubicBezTo>
                  <a:pt x="544" y="147"/>
                  <a:pt x="544" y="147"/>
                  <a:pt x="544" y="147"/>
                </a:cubicBezTo>
                <a:cubicBezTo>
                  <a:pt x="544" y="103"/>
                  <a:pt x="515" y="74"/>
                  <a:pt x="471" y="74"/>
                </a:cubicBezTo>
                <a:close/>
                <a:moveTo>
                  <a:pt x="177" y="74"/>
                </a:moveTo>
                <a:lnTo>
                  <a:pt x="177" y="74"/>
                </a:lnTo>
                <a:cubicBezTo>
                  <a:pt x="221" y="74"/>
                  <a:pt x="221" y="74"/>
                  <a:pt x="221" y="74"/>
                </a:cubicBezTo>
                <a:cubicBezTo>
                  <a:pt x="221" y="59"/>
                  <a:pt x="235" y="29"/>
                  <a:pt x="265" y="29"/>
                </a:cubicBezTo>
                <a:cubicBezTo>
                  <a:pt x="294" y="29"/>
                  <a:pt x="324" y="59"/>
                  <a:pt x="324" y="74"/>
                </a:cubicBezTo>
                <a:cubicBezTo>
                  <a:pt x="368" y="74"/>
                  <a:pt x="368" y="74"/>
                  <a:pt x="368" y="74"/>
                </a:cubicBezTo>
                <a:cubicBezTo>
                  <a:pt x="368" y="147"/>
                  <a:pt x="368" y="147"/>
                  <a:pt x="368" y="147"/>
                </a:cubicBezTo>
                <a:cubicBezTo>
                  <a:pt x="177" y="147"/>
                  <a:pt x="177" y="147"/>
                  <a:pt x="177" y="147"/>
                </a:cubicBezTo>
                <a:lnTo>
                  <a:pt x="177" y="74"/>
                </a:lnTo>
                <a:close/>
                <a:moveTo>
                  <a:pt x="500" y="545"/>
                </a:moveTo>
                <a:lnTo>
                  <a:pt x="500" y="545"/>
                </a:lnTo>
                <a:cubicBezTo>
                  <a:pt x="500" y="559"/>
                  <a:pt x="486" y="589"/>
                  <a:pt x="471" y="589"/>
                </a:cubicBezTo>
                <a:cubicBezTo>
                  <a:pt x="73" y="589"/>
                  <a:pt x="73" y="589"/>
                  <a:pt x="73" y="589"/>
                </a:cubicBezTo>
                <a:cubicBezTo>
                  <a:pt x="59" y="589"/>
                  <a:pt x="29" y="559"/>
                  <a:pt x="29" y="545"/>
                </a:cubicBezTo>
                <a:cubicBezTo>
                  <a:pt x="29" y="147"/>
                  <a:pt x="29" y="147"/>
                  <a:pt x="29" y="147"/>
                </a:cubicBezTo>
                <a:cubicBezTo>
                  <a:pt x="29" y="133"/>
                  <a:pt x="59" y="118"/>
                  <a:pt x="73" y="118"/>
                </a:cubicBezTo>
                <a:cubicBezTo>
                  <a:pt x="132" y="118"/>
                  <a:pt x="132" y="118"/>
                  <a:pt x="132" y="118"/>
                </a:cubicBezTo>
                <a:cubicBezTo>
                  <a:pt x="132" y="192"/>
                  <a:pt x="132" y="192"/>
                  <a:pt x="132" y="192"/>
                </a:cubicBezTo>
                <a:cubicBezTo>
                  <a:pt x="412" y="192"/>
                  <a:pt x="412" y="192"/>
                  <a:pt x="412" y="192"/>
                </a:cubicBezTo>
                <a:cubicBezTo>
                  <a:pt x="412" y="118"/>
                  <a:pt x="412" y="118"/>
                  <a:pt x="412" y="118"/>
                </a:cubicBezTo>
                <a:cubicBezTo>
                  <a:pt x="471" y="118"/>
                  <a:pt x="471" y="118"/>
                  <a:pt x="471" y="118"/>
                </a:cubicBezTo>
                <a:cubicBezTo>
                  <a:pt x="486" y="118"/>
                  <a:pt x="500" y="133"/>
                  <a:pt x="500" y="147"/>
                </a:cubicBezTo>
                <a:lnTo>
                  <a:pt x="500" y="545"/>
                </a:lnTo>
                <a:close/>
                <a:moveTo>
                  <a:pt x="412" y="265"/>
                </a:moveTo>
                <a:lnTo>
                  <a:pt x="412" y="265"/>
                </a:lnTo>
                <a:cubicBezTo>
                  <a:pt x="132" y="265"/>
                  <a:pt x="132" y="265"/>
                  <a:pt x="132" y="265"/>
                </a:cubicBezTo>
                <a:cubicBezTo>
                  <a:pt x="118" y="265"/>
                  <a:pt x="118" y="280"/>
                  <a:pt x="118" y="295"/>
                </a:cubicBezTo>
                <a:cubicBezTo>
                  <a:pt x="118" y="295"/>
                  <a:pt x="118" y="309"/>
                  <a:pt x="132" y="309"/>
                </a:cubicBezTo>
                <a:cubicBezTo>
                  <a:pt x="412" y="309"/>
                  <a:pt x="412" y="309"/>
                  <a:pt x="412" y="309"/>
                </a:cubicBezTo>
                <a:lnTo>
                  <a:pt x="427" y="295"/>
                </a:lnTo>
                <a:cubicBezTo>
                  <a:pt x="427" y="280"/>
                  <a:pt x="412" y="265"/>
                  <a:pt x="412" y="265"/>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16" tIns="22858" rIns="45716" bIns="22858" anchor="ctr"/>
          <a:lstStyle/>
          <a:p>
            <a:endParaRPr lang="es-MX" sz="900"/>
          </a:p>
        </p:txBody>
      </p:sp>
      <p:sp>
        <p:nvSpPr>
          <p:cNvPr id="40" name="Freeform 177">
            <a:extLst>
              <a:ext uri="{FF2B5EF4-FFF2-40B4-BE49-F238E27FC236}">
                <a16:creationId xmlns:a16="http://schemas.microsoft.com/office/drawing/2014/main" xmlns="" id="{DD806153-B363-43AE-BB25-6CD05C3135ED}"/>
              </a:ext>
            </a:extLst>
          </p:cNvPr>
          <p:cNvSpPr>
            <a:spLocks noChangeArrowheads="1"/>
          </p:cNvSpPr>
          <p:nvPr/>
        </p:nvSpPr>
        <p:spPr bwMode="auto">
          <a:xfrm>
            <a:off x="3858192" y="4988945"/>
            <a:ext cx="303213" cy="303213"/>
          </a:xfrm>
          <a:custGeom>
            <a:avLst/>
            <a:gdLst>
              <a:gd name="T0" fmla="*/ 591217 w 649"/>
              <a:gd name="T1" fmla="*/ 28020 h 649"/>
              <a:gd name="T2" fmla="*/ 591217 w 649"/>
              <a:gd name="T3" fmla="*/ 28020 h 649"/>
              <a:gd name="T4" fmla="*/ 495016 w 649"/>
              <a:gd name="T5" fmla="*/ 28020 h 649"/>
              <a:gd name="T6" fmla="*/ 384805 w 649"/>
              <a:gd name="T7" fmla="*/ 152241 h 649"/>
              <a:gd name="T8" fmla="*/ 165317 w 649"/>
              <a:gd name="T9" fmla="*/ 69115 h 649"/>
              <a:gd name="T10" fmla="*/ 96201 w 649"/>
              <a:gd name="T11" fmla="*/ 83125 h 649"/>
              <a:gd name="T12" fmla="*/ 96201 w 649"/>
              <a:gd name="T13" fmla="*/ 165317 h 649"/>
              <a:gd name="T14" fmla="*/ 247508 w 649"/>
              <a:gd name="T15" fmla="*/ 289538 h 649"/>
              <a:gd name="T16" fmla="*/ 151307 w 649"/>
              <a:gd name="T17" fmla="*/ 385739 h 649"/>
              <a:gd name="T18" fmla="*/ 55106 w 649"/>
              <a:gd name="T19" fmla="*/ 357719 h 649"/>
              <a:gd name="T20" fmla="*/ 27086 w 649"/>
              <a:gd name="T21" fmla="*/ 371729 h 649"/>
              <a:gd name="T22" fmla="*/ 14010 w 649"/>
              <a:gd name="T23" fmla="*/ 412825 h 649"/>
              <a:gd name="T24" fmla="*/ 123287 w 649"/>
              <a:gd name="T25" fmla="*/ 495016 h 649"/>
              <a:gd name="T26" fmla="*/ 206412 w 649"/>
              <a:gd name="T27" fmla="*/ 592151 h 649"/>
              <a:gd name="T28" fmla="*/ 247508 w 649"/>
              <a:gd name="T29" fmla="*/ 578141 h 649"/>
              <a:gd name="T30" fmla="*/ 247508 w 649"/>
              <a:gd name="T31" fmla="*/ 550121 h 649"/>
              <a:gd name="T32" fmla="*/ 233498 w 649"/>
              <a:gd name="T33" fmla="*/ 467930 h 649"/>
              <a:gd name="T34" fmla="*/ 329699 w 649"/>
              <a:gd name="T35" fmla="*/ 371729 h 649"/>
              <a:gd name="T36" fmla="*/ 453920 w 649"/>
              <a:gd name="T37" fmla="*/ 523036 h 649"/>
              <a:gd name="T38" fmla="*/ 536112 w 649"/>
              <a:gd name="T39" fmla="*/ 523036 h 649"/>
              <a:gd name="T40" fmla="*/ 550121 w 649"/>
              <a:gd name="T41" fmla="*/ 453920 h 649"/>
              <a:gd name="T42" fmla="*/ 466996 w 649"/>
              <a:gd name="T43" fmla="*/ 234432 h 649"/>
              <a:gd name="T44" fmla="*/ 577207 w 649"/>
              <a:gd name="T45" fmla="*/ 110211 h 649"/>
              <a:gd name="T46" fmla="*/ 591217 w 649"/>
              <a:gd name="T47" fmla="*/ 28020 h 649"/>
              <a:gd name="T48" fmla="*/ 563197 w 649"/>
              <a:gd name="T49" fmla="*/ 97135 h 649"/>
              <a:gd name="T50" fmla="*/ 563197 w 649"/>
              <a:gd name="T51" fmla="*/ 97135 h 649"/>
              <a:gd name="T52" fmla="*/ 425900 w 649"/>
              <a:gd name="T53" fmla="*/ 234432 h 649"/>
              <a:gd name="T54" fmla="*/ 509026 w 649"/>
              <a:gd name="T55" fmla="*/ 453920 h 649"/>
              <a:gd name="T56" fmla="*/ 509026 w 649"/>
              <a:gd name="T57" fmla="*/ 495016 h 649"/>
              <a:gd name="T58" fmla="*/ 466996 w 649"/>
              <a:gd name="T59" fmla="*/ 495016 h 649"/>
              <a:gd name="T60" fmla="*/ 343709 w 649"/>
              <a:gd name="T61" fmla="*/ 316623 h 649"/>
              <a:gd name="T62" fmla="*/ 192402 w 649"/>
              <a:gd name="T63" fmla="*/ 453920 h 649"/>
              <a:gd name="T64" fmla="*/ 220422 w 649"/>
              <a:gd name="T65" fmla="*/ 550121 h 649"/>
              <a:gd name="T66" fmla="*/ 151307 w 649"/>
              <a:gd name="T67" fmla="*/ 467930 h 649"/>
              <a:gd name="T68" fmla="*/ 55106 w 649"/>
              <a:gd name="T69" fmla="*/ 398815 h 649"/>
              <a:gd name="T70" fmla="*/ 151307 w 649"/>
              <a:gd name="T71" fmla="*/ 426834 h 649"/>
              <a:gd name="T72" fmla="*/ 302614 w 649"/>
              <a:gd name="T73" fmla="*/ 275528 h 649"/>
              <a:gd name="T74" fmla="*/ 123287 w 649"/>
              <a:gd name="T75" fmla="*/ 137297 h 649"/>
              <a:gd name="T76" fmla="*/ 123287 w 649"/>
              <a:gd name="T77" fmla="*/ 110211 h 649"/>
              <a:gd name="T78" fmla="*/ 165317 w 649"/>
              <a:gd name="T79" fmla="*/ 110211 h 649"/>
              <a:gd name="T80" fmla="*/ 384805 w 649"/>
              <a:gd name="T81" fmla="*/ 192402 h 649"/>
              <a:gd name="T82" fmla="*/ 522102 w 649"/>
              <a:gd name="T83" fmla="*/ 55106 h 649"/>
              <a:gd name="T84" fmla="*/ 563197 w 649"/>
              <a:gd name="T85" fmla="*/ 55106 h 649"/>
              <a:gd name="T86" fmla="*/ 563197 w 649"/>
              <a:gd name="T87" fmla="*/ 97135 h 6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49" h="649">
                <a:moveTo>
                  <a:pt x="633" y="30"/>
                </a:moveTo>
                <a:lnTo>
                  <a:pt x="633" y="30"/>
                </a:lnTo>
                <a:cubicBezTo>
                  <a:pt x="603" y="0"/>
                  <a:pt x="559" y="15"/>
                  <a:pt x="530" y="30"/>
                </a:cubicBezTo>
                <a:cubicBezTo>
                  <a:pt x="412" y="163"/>
                  <a:pt x="412" y="163"/>
                  <a:pt x="412" y="163"/>
                </a:cubicBezTo>
                <a:cubicBezTo>
                  <a:pt x="177" y="74"/>
                  <a:pt x="177" y="74"/>
                  <a:pt x="177" y="74"/>
                </a:cubicBezTo>
                <a:cubicBezTo>
                  <a:pt x="162" y="74"/>
                  <a:pt x="132" y="59"/>
                  <a:pt x="103" y="89"/>
                </a:cubicBezTo>
                <a:cubicBezTo>
                  <a:pt x="88" y="104"/>
                  <a:pt x="59" y="133"/>
                  <a:pt x="103" y="177"/>
                </a:cubicBezTo>
                <a:cubicBezTo>
                  <a:pt x="265" y="310"/>
                  <a:pt x="265" y="310"/>
                  <a:pt x="265" y="310"/>
                </a:cubicBezTo>
                <a:cubicBezTo>
                  <a:pt x="162" y="413"/>
                  <a:pt x="162" y="413"/>
                  <a:pt x="162" y="413"/>
                </a:cubicBezTo>
                <a:cubicBezTo>
                  <a:pt x="59" y="383"/>
                  <a:pt x="59" y="383"/>
                  <a:pt x="59" y="383"/>
                </a:cubicBezTo>
                <a:cubicBezTo>
                  <a:pt x="44" y="383"/>
                  <a:pt x="44" y="383"/>
                  <a:pt x="29" y="398"/>
                </a:cubicBezTo>
                <a:cubicBezTo>
                  <a:pt x="29" y="398"/>
                  <a:pt x="0" y="413"/>
                  <a:pt x="15" y="442"/>
                </a:cubicBezTo>
                <a:cubicBezTo>
                  <a:pt x="132" y="530"/>
                  <a:pt x="132" y="530"/>
                  <a:pt x="132" y="530"/>
                </a:cubicBezTo>
                <a:cubicBezTo>
                  <a:pt x="221" y="634"/>
                  <a:pt x="221" y="634"/>
                  <a:pt x="221" y="634"/>
                </a:cubicBezTo>
                <a:cubicBezTo>
                  <a:pt x="236" y="648"/>
                  <a:pt x="250" y="648"/>
                  <a:pt x="265" y="619"/>
                </a:cubicBezTo>
                <a:cubicBezTo>
                  <a:pt x="280" y="619"/>
                  <a:pt x="280" y="604"/>
                  <a:pt x="265" y="589"/>
                </a:cubicBezTo>
                <a:cubicBezTo>
                  <a:pt x="250" y="501"/>
                  <a:pt x="250" y="501"/>
                  <a:pt x="250" y="501"/>
                </a:cubicBezTo>
                <a:cubicBezTo>
                  <a:pt x="353" y="398"/>
                  <a:pt x="353" y="398"/>
                  <a:pt x="353" y="398"/>
                </a:cubicBezTo>
                <a:cubicBezTo>
                  <a:pt x="486" y="560"/>
                  <a:pt x="486" y="560"/>
                  <a:pt x="486" y="560"/>
                </a:cubicBezTo>
                <a:cubicBezTo>
                  <a:pt x="530" y="589"/>
                  <a:pt x="559" y="560"/>
                  <a:pt x="574" y="560"/>
                </a:cubicBezTo>
                <a:cubicBezTo>
                  <a:pt x="589" y="530"/>
                  <a:pt x="589" y="501"/>
                  <a:pt x="589" y="486"/>
                </a:cubicBezTo>
                <a:cubicBezTo>
                  <a:pt x="500" y="251"/>
                  <a:pt x="500" y="251"/>
                  <a:pt x="500" y="251"/>
                </a:cubicBezTo>
                <a:cubicBezTo>
                  <a:pt x="618" y="118"/>
                  <a:pt x="618" y="118"/>
                  <a:pt x="618" y="118"/>
                </a:cubicBezTo>
                <a:cubicBezTo>
                  <a:pt x="648" y="104"/>
                  <a:pt x="648" y="59"/>
                  <a:pt x="633" y="30"/>
                </a:cubicBezTo>
                <a:close/>
                <a:moveTo>
                  <a:pt x="603" y="104"/>
                </a:moveTo>
                <a:lnTo>
                  <a:pt x="603" y="104"/>
                </a:lnTo>
                <a:cubicBezTo>
                  <a:pt x="456" y="251"/>
                  <a:pt x="456" y="251"/>
                  <a:pt x="456" y="251"/>
                </a:cubicBezTo>
                <a:cubicBezTo>
                  <a:pt x="545" y="486"/>
                  <a:pt x="545" y="486"/>
                  <a:pt x="545" y="486"/>
                </a:cubicBezTo>
                <a:cubicBezTo>
                  <a:pt x="545" y="501"/>
                  <a:pt x="545" y="516"/>
                  <a:pt x="545" y="530"/>
                </a:cubicBezTo>
                <a:cubicBezTo>
                  <a:pt x="530" y="545"/>
                  <a:pt x="515" y="530"/>
                  <a:pt x="500" y="530"/>
                </a:cubicBezTo>
                <a:cubicBezTo>
                  <a:pt x="368" y="339"/>
                  <a:pt x="368" y="339"/>
                  <a:pt x="368" y="339"/>
                </a:cubicBezTo>
                <a:cubicBezTo>
                  <a:pt x="206" y="486"/>
                  <a:pt x="206" y="486"/>
                  <a:pt x="206" y="486"/>
                </a:cubicBezTo>
                <a:cubicBezTo>
                  <a:pt x="236" y="589"/>
                  <a:pt x="236" y="589"/>
                  <a:pt x="236" y="589"/>
                </a:cubicBezTo>
                <a:cubicBezTo>
                  <a:pt x="221" y="589"/>
                  <a:pt x="162" y="501"/>
                  <a:pt x="162" y="501"/>
                </a:cubicBezTo>
                <a:cubicBezTo>
                  <a:pt x="162" y="501"/>
                  <a:pt x="73" y="427"/>
                  <a:pt x="59" y="427"/>
                </a:cubicBezTo>
                <a:cubicBezTo>
                  <a:pt x="162" y="457"/>
                  <a:pt x="162" y="457"/>
                  <a:pt x="162" y="457"/>
                </a:cubicBezTo>
                <a:cubicBezTo>
                  <a:pt x="324" y="295"/>
                  <a:pt x="324" y="295"/>
                  <a:pt x="324" y="295"/>
                </a:cubicBezTo>
                <a:cubicBezTo>
                  <a:pt x="132" y="147"/>
                  <a:pt x="132" y="147"/>
                  <a:pt x="132" y="147"/>
                </a:cubicBezTo>
                <a:cubicBezTo>
                  <a:pt x="132" y="147"/>
                  <a:pt x="118" y="133"/>
                  <a:pt x="132" y="118"/>
                </a:cubicBezTo>
                <a:cubicBezTo>
                  <a:pt x="147" y="118"/>
                  <a:pt x="162" y="118"/>
                  <a:pt x="177" y="118"/>
                </a:cubicBezTo>
                <a:cubicBezTo>
                  <a:pt x="412" y="206"/>
                  <a:pt x="412" y="206"/>
                  <a:pt x="412" y="206"/>
                </a:cubicBezTo>
                <a:cubicBezTo>
                  <a:pt x="559" y="59"/>
                  <a:pt x="559" y="59"/>
                  <a:pt x="559" y="59"/>
                </a:cubicBezTo>
                <a:cubicBezTo>
                  <a:pt x="574" y="45"/>
                  <a:pt x="589" y="45"/>
                  <a:pt x="603" y="59"/>
                </a:cubicBezTo>
                <a:cubicBezTo>
                  <a:pt x="603" y="74"/>
                  <a:pt x="618" y="89"/>
                  <a:pt x="603" y="10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16" tIns="22858" rIns="45716" bIns="22858" anchor="ctr"/>
          <a:lstStyle/>
          <a:p>
            <a:endParaRPr lang="es-MX" sz="900"/>
          </a:p>
        </p:txBody>
      </p:sp>
      <p:sp>
        <p:nvSpPr>
          <p:cNvPr id="67" name="CuadroTexto 66">
            <a:extLst>
              <a:ext uri="{FF2B5EF4-FFF2-40B4-BE49-F238E27FC236}">
                <a16:creationId xmlns:a16="http://schemas.microsoft.com/office/drawing/2014/main" xmlns="" id="{D22E06BE-0B60-413C-A55D-563453846A4B}"/>
              </a:ext>
            </a:extLst>
          </p:cNvPr>
          <p:cNvSpPr txBox="1"/>
          <p:nvPr/>
        </p:nvSpPr>
        <p:spPr>
          <a:xfrm>
            <a:off x="608244" y="1250441"/>
            <a:ext cx="2767941" cy="3293209"/>
          </a:xfrm>
          <a:prstGeom prst="rect">
            <a:avLst/>
          </a:prstGeom>
          <a:noFill/>
        </p:spPr>
        <p:txBody>
          <a:bodyPr wrap="square" rtlCol="0">
            <a:spAutoFit/>
          </a:bodyPr>
          <a:lstStyle/>
          <a:p>
            <a:pPr algn="ctr"/>
            <a:r>
              <a:rPr lang="es-CO" sz="2800" b="1" dirty="0">
                <a:latin typeface="Arial" panose="020B0604020202020204" pitchFamily="34" charset="0"/>
                <a:cs typeface="Arial" panose="020B0604020202020204" pitchFamily="34" charset="0"/>
              </a:rPr>
              <a:t>CUIDADO</a:t>
            </a:r>
          </a:p>
          <a:p>
            <a:pPr algn="ctr"/>
            <a:r>
              <a:rPr lang="es-ES" sz="2000" dirty="0">
                <a:latin typeface="Arial" panose="020B0604020202020204" pitchFamily="34" charset="0"/>
                <a:cs typeface="Arial" panose="020B0604020202020204" pitchFamily="34" charset="0"/>
              </a:rPr>
              <a:t>Sinonimia de atención oportuna, rápida, continua y permanente orientada a resolver problemas particulares que afectan la dimensión personal de los individuos que demandan servicios</a:t>
            </a:r>
            <a:endParaRPr lang="en-US" sz="2000" dirty="0">
              <a:latin typeface="Arial" panose="020B0604020202020204" pitchFamily="34" charset="0"/>
              <a:cs typeface="Arial" panose="020B0604020202020204" pitchFamily="34" charset="0"/>
            </a:endParaRPr>
          </a:p>
        </p:txBody>
      </p:sp>
      <p:sp>
        <p:nvSpPr>
          <p:cNvPr id="71" name="CuadroTexto 70">
            <a:extLst>
              <a:ext uri="{FF2B5EF4-FFF2-40B4-BE49-F238E27FC236}">
                <a16:creationId xmlns:a16="http://schemas.microsoft.com/office/drawing/2014/main" xmlns="" id="{2BC1920A-C1A3-4FFA-BD6E-1BF3D9BD55E7}"/>
              </a:ext>
            </a:extLst>
          </p:cNvPr>
          <p:cNvSpPr txBox="1"/>
          <p:nvPr/>
        </p:nvSpPr>
        <p:spPr>
          <a:xfrm>
            <a:off x="8324198" y="1250441"/>
            <a:ext cx="3547102" cy="4524315"/>
          </a:xfrm>
          <a:prstGeom prst="rect">
            <a:avLst/>
          </a:prstGeom>
          <a:noFill/>
        </p:spPr>
        <p:txBody>
          <a:bodyPr wrap="square" rtlCol="0">
            <a:spAutoFit/>
          </a:bodyPr>
          <a:lstStyle/>
          <a:p>
            <a:pPr algn="ctr"/>
            <a:r>
              <a:rPr lang="es-CO" sz="2800" b="1" dirty="0">
                <a:latin typeface="Arial" panose="020B0604020202020204" pitchFamily="34" charset="0"/>
                <a:cs typeface="Arial" panose="020B0604020202020204" pitchFamily="34" charset="0"/>
              </a:rPr>
              <a:t>AUTOCUIDADO</a:t>
            </a:r>
          </a:p>
          <a:p>
            <a:pPr algn="ctr"/>
            <a:r>
              <a:rPr lang="es-ES" sz="2000" dirty="0">
                <a:latin typeface="Arial" panose="020B0604020202020204" pitchFamily="34" charset="0"/>
                <a:cs typeface="Arial" panose="020B0604020202020204" pitchFamily="34" charset="0"/>
              </a:rPr>
              <a:t>Dorotea Orem, (1968):</a:t>
            </a:r>
          </a:p>
          <a:p>
            <a:pPr algn="ctr"/>
            <a:r>
              <a:rPr lang="es-ES_tradnl" sz="2000" dirty="0">
                <a:latin typeface="Arial" panose="020B0604020202020204" pitchFamily="34" charset="0"/>
                <a:cs typeface="Arial" panose="020B0604020202020204" pitchFamily="34" charset="0"/>
              </a:rPr>
              <a:t>actividad aprendida por los individuos, orientada hacia un objetivo, como una conducta que existe en situaciones concretas de la vida, dirigida por las personas sobre sí mismas, hacia los demás o hacia el entorno; para regular los factores que afectan a su propio desarrollo y funcionamiento en beneficio de su vida, salud o bienestar</a:t>
            </a:r>
            <a:endParaRPr lang="es-ES" sz="20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xmlns="" id="{34D9D300-D657-4192-9781-8B786838502F}"/>
              </a:ext>
            </a:extLst>
          </p:cNvPr>
          <p:cNvCxnSpPr/>
          <p:nvPr/>
        </p:nvCxnSpPr>
        <p:spPr>
          <a:xfrm>
            <a:off x="6434123" y="3176084"/>
            <a:ext cx="1091362"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283B1FFA-1F70-4158-BAA2-9045AB329E2D}"/>
              </a:ext>
            </a:extLst>
          </p:cNvPr>
          <p:cNvCxnSpPr/>
          <p:nvPr/>
        </p:nvCxnSpPr>
        <p:spPr>
          <a:xfrm>
            <a:off x="6434123" y="3750968"/>
            <a:ext cx="1978357" cy="44971"/>
          </a:xfrm>
          <a:prstGeom prst="line">
            <a:avLst/>
          </a:prstGeom>
          <a:ln w="57150">
            <a:solidFill>
              <a:schemeClr val="accent5">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7BE9782A-1DE7-4304-A807-6F50D856366D}"/>
              </a:ext>
            </a:extLst>
          </p:cNvPr>
          <p:cNvCxnSpPr/>
          <p:nvPr/>
        </p:nvCxnSpPr>
        <p:spPr>
          <a:xfrm flipH="1" flipV="1">
            <a:off x="7525484" y="1655277"/>
            <a:ext cx="0" cy="1520807"/>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D30CB076-F600-4729-9381-D2964B23A10B}"/>
              </a:ext>
            </a:extLst>
          </p:cNvPr>
          <p:cNvCxnSpPr/>
          <p:nvPr/>
        </p:nvCxnSpPr>
        <p:spPr>
          <a:xfrm>
            <a:off x="6434123" y="4341884"/>
            <a:ext cx="1091362"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1">
            <a:extLst>
              <a:ext uri="{FF2B5EF4-FFF2-40B4-BE49-F238E27FC236}">
                <a16:creationId xmlns:a16="http://schemas.microsoft.com/office/drawing/2014/main" xmlns="" id="{E1EA176E-D253-4E82-B1EF-EB9B261B4119}"/>
              </a:ext>
            </a:extLst>
          </p:cNvPr>
          <p:cNvCxnSpPr/>
          <p:nvPr/>
        </p:nvCxnSpPr>
        <p:spPr>
          <a:xfrm flipH="1">
            <a:off x="4316674" y="3176084"/>
            <a:ext cx="1092508"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3">
            <a:extLst>
              <a:ext uri="{FF2B5EF4-FFF2-40B4-BE49-F238E27FC236}">
                <a16:creationId xmlns:a16="http://schemas.microsoft.com/office/drawing/2014/main" xmlns="" id="{EBDA082B-4CDD-4772-88DD-20B805E8EB4A}"/>
              </a:ext>
            </a:extLst>
          </p:cNvPr>
          <p:cNvCxnSpPr/>
          <p:nvPr/>
        </p:nvCxnSpPr>
        <p:spPr>
          <a:xfrm flipH="1">
            <a:off x="3491345" y="3750968"/>
            <a:ext cx="1917838" cy="0"/>
          </a:xfrm>
          <a:prstGeom prst="line">
            <a:avLst/>
          </a:prstGeom>
          <a:ln w="57150">
            <a:solidFill>
              <a:schemeClr val="accent1">
                <a:lumMod val="7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15" name="Straight Connector 15">
            <a:extLst>
              <a:ext uri="{FF2B5EF4-FFF2-40B4-BE49-F238E27FC236}">
                <a16:creationId xmlns:a16="http://schemas.microsoft.com/office/drawing/2014/main" xmlns="" id="{3133B64B-84EE-4BE0-B592-21428C187757}"/>
              </a:ext>
            </a:extLst>
          </p:cNvPr>
          <p:cNvCxnSpPr/>
          <p:nvPr/>
        </p:nvCxnSpPr>
        <p:spPr>
          <a:xfrm flipV="1">
            <a:off x="4316674" y="1655277"/>
            <a:ext cx="0" cy="1520807"/>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6">
            <a:extLst>
              <a:ext uri="{FF2B5EF4-FFF2-40B4-BE49-F238E27FC236}">
                <a16:creationId xmlns:a16="http://schemas.microsoft.com/office/drawing/2014/main" xmlns="" id="{7AD82D5C-F74B-4C81-87CE-9B40752DF947}"/>
              </a:ext>
            </a:extLst>
          </p:cNvPr>
          <p:cNvCxnSpPr/>
          <p:nvPr/>
        </p:nvCxnSpPr>
        <p:spPr>
          <a:xfrm flipH="1">
            <a:off x="4316674" y="4341884"/>
            <a:ext cx="1092508" cy="0"/>
          </a:xfrm>
          <a:prstGeom prst="line">
            <a:avLst/>
          </a:prstGeom>
          <a:ln w="6350">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34" name="5 Imagen" descr="enferme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5405" y="1477290"/>
            <a:ext cx="3714750" cy="4000500"/>
          </a:xfrm>
          <a:prstGeom prst="rect">
            <a:avLst/>
          </a:prstGeom>
          <a:noFill/>
          <a:ln w="7620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xmlns="" id="{D22E06BE-0B60-413C-A55D-563453846A4B}"/>
              </a:ext>
            </a:extLst>
          </p:cNvPr>
          <p:cNvSpPr txBox="1"/>
          <p:nvPr/>
        </p:nvSpPr>
        <p:spPr>
          <a:xfrm>
            <a:off x="4357785" y="424499"/>
            <a:ext cx="3409989" cy="584775"/>
          </a:xfrm>
          <a:prstGeom prst="rect">
            <a:avLst/>
          </a:prstGeom>
          <a:noFill/>
          <a:ln w="28575">
            <a:solidFill>
              <a:schemeClr val="accent1">
                <a:lumMod val="75000"/>
              </a:schemeClr>
            </a:solidFill>
          </a:ln>
        </p:spPr>
        <p:txBody>
          <a:bodyPr wrap="square" rtlCol="0">
            <a:spAutoFit/>
          </a:bodyPr>
          <a:lstStyle/>
          <a:p>
            <a:pPr algn="ctr"/>
            <a:r>
              <a:rPr lang="es-CO" sz="3200" b="1" dirty="0">
                <a:latin typeface="Arial" panose="020B0604020202020204" pitchFamily="34" charset="0"/>
                <a:cs typeface="Arial" panose="020B0604020202020204" pitchFamily="34" charset="0"/>
              </a:rPr>
              <a:t>¿QUÉ ES?</a:t>
            </a:r>
            <a:endParaRPr lang="en-US" sz="3200" b="1" dirty="0">
              <a:latin typeface="Arial" panose="020B0604020202020204" pitchFamily="34" charset="0"/>
              <a:cs typeface="Arial" panose="020B0604020202020204" pitchFamily="34" charset="0"/>
            </a:endParaRPr>
          </a:p>
        </p:txBody>
      </p:sp>
      <p:sp>
        <p:nvSpPr>
          <p:cNvPr id="41" name="Freeform 9">
            <a:extLst>
              <a:ext uri="{FF2B5EF4-FFF2-40B4-BE49-F238E27FC236}">
                <a16:creationId xmlns:a16="http://schemas.microsoft.com/office/drawing/2014/main" xmlns="" id="{B9A73FEB-04B1-429D-B95C-BDD98E90E83E}"/>
              </a:ext>
            </a:extLst>
          </p:cNvPr>
          <p:cNvSpPr>
            <a:spLocks/>
          </p:cNvSpPr>
          <p:nvPr/>
        </p:nvSpPr>
        <p:spPr bwMode="auto">
          <a:xfrm flipH="1">
            <a:off x="4174898" y="4308386"/>
            <a:ext cx="7976275" cy="2789730"/>
          </a:xfrm>
          <a:custGeom>
            <a:avLst/>
            <a:gdLst>
              <a:gd name="T0" fmla="*/ 20 w 2724"/>
              <a:gd name="T1" fmla="*/ 0 h 1543"/>
              <a:gd name="T2" fmla="*/ 1303 w 2724"/>
              <a:gd name="T3" fmla="*/ 1139 h 1543"/>
              <a:gd name="T4" fmla="*/ 2724 w 2724"/>
              <a:gd name="T5" fmla="*/ 1428 h 1543"/>
              <a:gd name="T6" fmla="*/ 0 w 2724"/>
              <a:gd name="T7" fmla="*/ 1428 h 1543"/>
              <a:gd name="T8" fmla="*/ 20 w 2724"/>
              <a:gd name="T9" fmla="*/ 0 h 1543"/>
            </a:gdLst>
            <a:ahLst/>
            <a:cxnLst>
              <a:cxn ang="0">
                <a:pos x="T0" y="T1"/>
              </a:cxn>
              <a:cxn ang="0">
                <a:pos x="T2" y="T3"/>
              </a:cxn>
              <a:cxn ang="0">
                <a:pos x="T4" y="T5"/>
              </a:cxn>
              <a:cxn ang="0">
                <a:pos x="T6" y="T7"/>
              </a:cxn>
              <a:cxn ang="0">
                <a:pos x="T8" y="T9"/>
              </a:cxn>
            </a:cxnLst>
            <a:rect l="0" t="0" r="r" b="b"/>
            <a:pathLst>
              <a:path w="2724" h="1543">
                <a:moveTo>
                  <a:pt x="20" y="0"/>
                </a:moveTo>
                <a:cubicBezTo>
                  <a:pt x="20" y="0"/>
                  <a:pt x="318" y="1543"/>
                  <a:pt x="1303" y="1139"/>
                </a:cubicBezTo>
                <a:cubicBezTo>
                  <a:pt x="1848" y="926"/>
                  <a:pt x="2492" y="1140"/>
                  <a:pt x="2724" y="1428"/>
                </a:cubicBezTo>
                <a:cubicBezTo>
                  <a:pt x="2036" y="1428"/>
                  <a:pt x="0" y="1428"/>
                  <a:pt x="0" y="1428"/>
                </a:cubicBezTo>
                <a:lnTo>
                  <a:pt x="2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244" y="5607559"/>
            <a:ext cx="609600" cy="609600"/>
          </a:xfrm>
          <a:prstGeom prst="rect">
            <a:avLst/>
          </a:prstGeom>
        </p:spPr>
      </p:pic>
    </p:spTree>
    <p:extLst>
      <p:ext uri="{BB962C8B-B14F-4D97-AF65-F5344CB8AC3E}">
        <p14:creationId xmlns:p14="http://schemas.microsoft.com/office/powerpoint/2010/main" val="123189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22667" y="1324565"/>
            <a:ext cx="2808312" cy="9813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err="1">
                <a:solidFill>
                  <a:schemeClr val="tx1"/>
                </a:solidFill>
                <a:latin typeface="Arial" panose="020B0604020202020204" pitchFamily="34" charset="0"/>
                <a:cs typeface="Arial" panose="020B0604020202020204" pitchFamily="34" charset="0"/>
              </a:rPr>
              <a:t>Levin</a:t>
            </a:r>
            <a:r>
              <a:rPr lang="es-ES" sz="2400" dirty="0">
                <a:solidFill>
                  <a:schemeClr val="tx1"/>
                </a:solidFill>
                <a:latin typeface="Arial" panose="020B0604020202020204" pitchFamily="34" charset="0"/>
                <a:cs typeface="Arial" panose="020B0604020202020204" pitchFamily="34" charset="0"/>
              </a:rPr>
              <a:t>/1979</a:t>
            </a:r>
          </a:p>
          <a:p>
            <a:pPr algn="ctr"/>
            <a:endParaRPr lang="es-ES" sz="2400" dirty="0">
              <a:solidFill>
                <a:schemeClr val="tx1"/>
              </a:solidFill>
              <a:latin typeface="Arial" panose="020B0604020202020204" pitchFamily="34" charset="0"/>
              <a:cs typeface="Arial" panose="020B0604020202020204" pitchFamily="34" charset="0"/>
            </a:endParaRPr>
          </a:p>
        </p:txBody>
      </p:sp>
      <p:sp>
        <p:nvSpPr>
          <p:cNvPr id="5" name="Rectángulo 4"/>
          <p:cNvSpPr/>
          <p:nvPr/>
        </p:nvSpPr>
        <p:spPr>
          <a:xfrm>
            <a:off x="3330979" y="1197306"/>
            <a:ext cx="8614759" cy="12359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Como un proceso en el cual un laico actúa por sí mismo en la promoción de la salud, detección de enfermedades, prevención y tratamiento.</a:t>
            </a:r>
            <a:endParaRPr lang="es-ES" sz="2400" dirty="0">
              <a:solidFill>
                <a:schemeClr val="tx1"/>
              </a:solidFill>
              <a:latin typeface="Arial" panose="020B0604020202020204" pitchFamily="34" charset="0"/>
              <a:cs typeface="Arial" panose="020B0604020202020204" pitchFamily="34" charset="0"/>
            </a:endParaRPr>
          </a:p>
        </p:txBody>
      </p:sp>
      <p:sp>
        <p:nvSpPr>
          <p:cNvPr id="4" name="Rectángulo 3"/>
          <p:cNvSpPr/>
          <p:nvPr/>
        </p:nvSpPr>
        <p:spPr>
          <a:xfrm>
            <a:off x="541451" y="2907356"/>
            <a:ext cx="2808312" cy="92274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chemeClr val="tx1"/>
              </a:solidFill>
              <a:latin typeface="Arial" panose="020B0604020202020204" pitchFamily="34" charset="0"/>
              <a:cs typeface="Arial" panose="020B0604020202020204" pitchFamily="34" charset="0"/>
            </a:endParaRPr>
          </a:p>
          <a:p>
            <a:pPr algn="ctr"/>
            <a:r>
              <a:rPr lang="en-US" sz="2400" dirty="0">
                <a:solidFill>
                  <a:schemeClr val="tx1"/>
                </a:solidFill>
                <a:latin typeface="Arial" panose="020B0604020202020204" pitchFamily="34" charset="0"/>
                <a:cs typeface="Arial" panose="020B0604020202020204" pitchFamily="34" charset="0"/>
              </a:rPr>
              <a:t>Dean/1986</a:t>
            </a:r>
            <a:endParaRPr lang="es-ES" sz="2400" dirty="0">
              <a:solidFill>
                <a:schemeClr val="tx1"/>
              </a:solidFill>
              <a:latin typeface="Arial" panose="020B0604020202020204" pitchFamily="34" charset="0"/>
              <a:cs typeface="Arial" panose="020B0604020202020204" pitchFamily="34" charset="0"/>
            </a:endParaRPr>
          </a:p>
          <a:p>
            <a:pPr algn="ctr"/>
            <a:endParaRPr lang="es-ES" sz="2400" dirty="0">
              <a:solidFill>
                <a:schemeClr val="tx1"/>
              </a:solidFill>
              <a:latin typeface="Arial" panose="020B0604020202020204" pitchFamily="34" charset="0"/>
              <a:cs typeface="Arial" panose="020B0604020202020204" pitchFamily="34" charset="0"/>
            </a:endParaRPr>
          </a:p>
        </p:txBody>
      </p:sp>
      <p:sp>
        <p:nvSpPr>
          <p:cNvPr id="6" name="Rectángulo 5"/>
          <p:cNvSpPr/>
          <p:nvPr/>
        </p:nvSpPr>
        <p:spPr>
          <a:xfrm>
            <a:off x="541451" y="5007045"/>
            <a:ext cx="2808312" cy="8640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Arial" panose="020B0604020202020204" pitchFamily="34" charset="0"/>
                <a:cs typeface="Arial" panose="020B0604020202020204" pitchFamily="34" charset="0"/>
              </a:rPr>
              <a:t>Haug</a:t>
            </a:r>
            <a:r>
              <a:rPr lang="en-US" sz="2400" dirty="0">
                <a:solidFill>
                  <a:schemeClr val="tx1"/>
                </a:solidFill>
                <a:latin typeface="Arial" panose="020B0604020202020204" pitchFamily="34" charset="0"/>
                <a:cs typeface="Arial" panose="020B0604020202020204" pitchFamily="34" charset="0"/>
              </a:rPr>
              <a:t> /1989</a:t>
            </a:r>
            <a:endParaRPr lang="es-ES" sz="2400" dirty="0">
              <a:solidFill>
                <a:schemeClr val="tx1"/>
              </a:solidFill>
              <a:latin typeface="Arial" panose="020B0604020202020204" pitchFamily="34" charset="0"/>
              <a:cs typeface="Arial" panose="020B0604020202020204" pitchFamily="34" charset="0"/>
            </a:endParaRPr>
          </a:p>
          <a:p>
            <a:pPr algn="ctr"/>
            <a:endParaRPr lang="es-ES" sz="2400" dirty="0">
              <a:solidFill>
                <a:schemeClr val="tx1"/>
              </a:solidFill>
              <a:latin typeface="Arial" panose="020B0604020202020204" pitchFamily="34" charset="0"/>
              <a:cs typeface="Arial" panose="020B0604020202020204" pitchFamily="34" charset="0"/>
            </a:endParaRPr>
          </a:p>
        </p:txBody>
      </p:sp>
      <p:sp>
        <p:nvSpPr>
          <p:cNvPr id="7" name="Rectángulo 6"/>
          <p:cNvSpPr/>
          <p:nvPr/>
        </p:nvSpPr>
        <p:spPr>
          <a:xfrm>
            <a:off x="3349763" y="4485725"/>
            <a:ext cx="8577194" cy="16818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Redujeron esta definición a un proceso de toma de decisiones, enfatizando el autocuidado de manera conductual activa a las respuestas de los síntomas de la enfermedad y las necesidades de salud</a:t>
            </a:r>
            <a:endParaRPr lang="es-ES" sz="2400" dirty="0">
              <a:solidFill>
                <a:schemeClr val="tx1"/>
              </a:solidFill>
              <a:latin typeface="Arial" panose="020B0604020202020204" pitchFamily="34" charset="0"/>
              <a:cs typeface="Arial" panose="020B0604020202020204" pitchFamily="34" charset="0"/>
            </a:endParaRPr>
          </a:p>
        </p:txBody>
      </p:sp>
      <p:sp>
        <p:nvSpPr>
          <p:cNvPr id="8" name="Rectángulo 7"/>
          <p:cNvSpPr/>
          <p:nvPr/>
        </p:nvSpPr>
        <p:spPr>
          <a:xfrm>
            <a:off x="3349763" y="2657266"/>
            <a:ext cx="8614759" cy="148674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Respuesta conductual de un individuo a los síntomas de la enfermedad, las estrategias y acciones básicas de afrontamiento para mantener la salud</a:t>
            </a:r>
            <a:endParaRPr lang="es-ES" sz="2400" dirty="0">
              <a:solidFill>
                <a:schemeClr val="tx1"/>
              </a:solidFill>
              <a:latin typeface="Arial" panose="020B0604020202020204" pitchFamily="34" charset="0"/>
              <a:cs typeface="Arial" panose="020B0604020202020204" pitchFamily="34" charset="0"/>
            </a:endParaRPr>
          </a:p>
        </p:txBody>
      </p:sp>
      <p:sp>
        <p:nvSpPr>
          <p:cNvPr id="9" name="Rectángulo 8"/>
          <p:cNvSpPr/>
          <p:nvPr/>
        </p:nvSpPr>
        <p:spPr>
          <a:xfrm>
            <a:off x="3949147" y="226287"/>
            <a:ext cx="4399721" cy="7384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Arial" panose="020B0604020202020204" pitchFamily="34" charset="0"/>
                <a:cs typeface="Arial" panose="020B0604020202020204" pitchFamily="34" charset="0"/>
              </a:rPr>
              <a:t>Fundamentos teóricos</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5043" y="5871141"/>
            <a:ext cx="609600" cy="609600"/>
          </a:xfrm>
          <a:prstGeom prst="rect">
            <a:avLst/>
          </a:prstGeom>
        </p:spPr>
      </p:pic>
    </p:spTree>
    <p:extLst>
      <p:ext uri="{BB962C8B-B14F-4D97-AF65-F5344CB8AC3E}">
        <p14:creationId xmlns:p14="http://schemas.microsoft.com/office/powerpoint/2010/main" val="8245825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1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4"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85461" y="2772526"/>
            <a:ext cx="2763351" cy="12439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err="1">
                <a:solidFill>
                  <a:schemeClr val="tx1"/>
                </a:solidFill>
                <a:latin typeface="Arial" panose="020B0604020202020204" pitchFamily="34" charset="0"/>
                <a:cs typeface="Arial" panose="020B0604020202020204" pitchFamily="34" charset="0"/>
              </a:rPr>
              <a:t>Renpenning</a:t>
            </a:r>
            <a:r>
              <a:rPr lang="es-ES_tradnl" sz="2400" dirty="0">
                <a:solidFill>
                  <a:schemeClr val="tx1"/>
                </a:solidFill>
                <a:latin typeface="Arial" panose="020B0604020202020204" pitchFamily="34" charset="0"/>
                <a:cs typeface="Arial" panose="020B0604020202020204" pitchFamily="34" charset="0"/>
              </a:rPr>
              <a:t> </a:t>
            </a:r>
          </a:p>
          <a:p>
            <a:pPr algn="ctr"/>
            <a:r>
              <a:rPr lang="es-ES_tradnl" sz="2400" dirty="0">
                <a:solidFill>
                  <a:schemeClr val="tx1"/>
                </a:solidFill>
                <a:latin typeface="Arial" panose="020B0604020202020204" pitchFamily="34" charset="0"/>
                <a:cs typeface="Arial" panose="020B0604020202020204" pitchFamily="34" charset="0"/>
              </a:rPr>
              <a:t>y Taylor</a:t>
            </a:r>
          </a:p>
          <a:p>
            <a:pPr algn="ctr"/>
            <a:r>
              <a:rPr lang="es-ES" sz="2400" dirty="0">
                <a:solidFill>
                  <a:schemeClr val="tx1"/>
                </a:solidFill>
                <a:latin typeface="Arial" panose="020B0604020202020204" pitchFamily="34" charset="0"/>
                <a:cs typeface="Arial" panose="020B0604020202020204" pitchFamily="34" charset="0"/>
              </a:rPr>
              <a:t>2003</a:t>
            </a:r>
          </a:p>
        </p:txBody>
      </p:sp>
      <p:sp>
        <p:nvSpPr>
          <p:cNvPr id="5" name="Rectángulo 4"/>
          <p:cNvSpPr/>
          <p:nvPr/>
        </p:nvSpPr>
        <p:spPr>
          <a:xfrm>
            <a:off x="3148812" y="2566557"/>
            <a:ext cx="8613913" cy="165586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Conciben el autocuidado como la práctica de actividades desarrolladas por las personas en una situación determinada y por decisión propia con el propósito de mantener la salud y elevar su expectativa de vida, desarrollo personal y bienestar</a:t>
            </a:r>
            <a:endParaRPr lang="es-ES" sz="2400" dirty="0">
              <a:solidFill>
                <a:schemeClr val="tx1"/>
              </a:solidFill>
              <a:latin typeface="Arial" panose="020B0604020202020204" pitchFamily="34" charset="0"/>
              <a:cs typeface="Arial" panose="020B0604020202020204" pitchFamily="34" charset="0"/>
            </a:endParaRPr>
          </a:p>
        </p:txBody>
      </p:sp>
      <p:sp>
        <p:nvSpPr>
          <p:cNvPr id="6" name="Rectángulo 5"/>
          <p:cNvSpPr/>
          <p:nvPr/>
        </p:nvSpPr>
        <p:spPr>
          <a:xfrm>
            <a:off x="3121765" y="4370867"/>
            <a:ext cx="8640960" cy="188167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Arial" panose="020B0604020202020204" pitchFamily="34" charset="0"/>
                <a:cs typeface="Arial" panose="020B0604020202020204" pitchFamily="34" charset="0"/>
              </a:rPr>
              <a:t>Es un fenómeno social formado por condiciones y procesos que influyen en la salud. En esta perspectiva, el autocuidado se considera interactivo con los sistemas de atención de la salud en lugar de ser independiente de la atención profesional</a:t>
            </a:r>
          </a:p>
        </p:txBody>
      </p:sp>
      <p:sp>
        <p:nvSpPr>
          <p:cNvPr id="7" name="Rectángulo 6"/>
          <p:cNvSpPr/>
          <p:nvPr/>
        </p:nvSpPr>
        <p:spPr>
          <a:xfrm>
            <a:off x="385461" y="4466113"/>
            <a:ext cx="2736304" cy="57488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dirty="0">
                <a:solidFill>
                  <a:schemeClr val="tx1"/>
                </a:solidFill>
                <a:latin typeface="Arial" panose="020B0604020202020204" pitchFamily="34" charset="0"/>
                <a:ea typeface="Calibri" panose="020F0502020204030204" pitchFamily="34" charset="0"/>
                <a:cs typeface="Times New Roman" panose="02020603050405020304" pitchFamily="18" charset="0"/>
              </a:rPr>
              <a:t>McCormack /2003</a:t>
            </a:r>
            <a:endParaRPr lang="es-E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385461" y="5090463"/>
            <a:ext cx="2736304" cy="54171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chemeClr val="tx1"/>
              </a:solidFill>
              <a:latin typeface="Arial" panose="020B0604020202020204" pitchFamily="34" charset="0"/>
              <a:cs typeface="Arial" panose="020B0604020202020204" pitchFamily="34" charset="0"/>
            </a:endParaRPr>
          </a:p>
          <a:p>
            <a:pPr algn="ctr">
              <a:lnSpc>
                <a:spcPct val="107000"/>
              </a:lnSpc>
              <a:spcAft>
                <a:spcPts val="800"/>
              </a:spcAft>
            </a:pPr>
            <a:r>
              <a:rPr lang="en-US" sz="2400" dirty="0" err="1">
                <a:solidFill>
                  <a:schemeClr val="tx1"/>
                </a:solidFill>
                <a:latin typeface="Arial" panose="020B0604020202020204" pitchFamily="34" charset="0"/>
                <a:ea typeface="Calibri" panose="020F0502020204030204" pitchFamily="34" charset="0"/>
                <a:cs typeface="Times New Roman" panose="02020603050405020304" pitchFamily="18" charset="0"/>
              </a:rPr>
              <a:t>Høy</a:t>
            </a:r>
            <a:r>
              <a:rPr lang="en-US" sz="2400" dirty="0">
                <a:solidFill>
                  <a:schemeClr val="tx1"/>
                </a:solidFill>
                <a:latin typeface="Arial" panose="020B0604020202020204" pitchFamily="34" charset="0"/>
                <a:ea typeface="Calibri" panose="020F0502020204030204" pitchFamily="34" charset="0"/>
                <a:cs typeface="Times New Roman" panose="02020603050405020304" pitchFamily="18" charset="0"/>
              </a:rPr>
              <a:t> /2007</a:t>
            </a:r>
            <a:endParaRPr lang="es-E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s-ES" sz="2400" dirty="0">
              <a:solidFill>
                <a:schemeClr val="tx1"/>
              </a:solidFill>
              <a:latin typeface="Arial" panose="020B0604020202020204" pitchFamily="34" charset="0"/>
              <a:cs typeface="Arial" panose="020B0604020202020204" pitchFamily="34" charset="0"/>
            </a:endParaRPr>
          </a:p>
        </p:txBody>
      </p:sp>
      <p:sp>
        <p:nvSpPr>
          <p:cNvPr id="9" name="Rectángulo 8"/>
          <p:cNvSpPr/>
          <p:nvPr/>
        </p:nvSpPr>
        <p:spPr>
          <a:xfrm>
            <a:off x="385461" y="5681639"/>
            <a:ext cx="2736304" cy="56421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dirty="0">
                <a:solidFill>
                  <a:schemeClr val="tx1"/>
                </a:solidFill>
                <a:latin typeface="Arial" panose="020B0604020202020204" pitchFamily="34" charset="0"/>
                <a:ea typeface="Calibri" panose="020F0502020204030204" pitchFamily="34" charset="0"/>
                <a:cs typeface="Times New Roman" panose="02020603050405020304" pitchFamily="18" charset="0"/>
              </a:rPr>
              <a:t>Martínez /2021</a:t>
            </a:r>
            <a:endParaRPr lang="es-E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362980" y="1384253"/>
            <a:ext cx="2808312" cy="86465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Arial" panose="020B0604020202020204" pitchFamily="34" charset="0"/>
                <a:cs typeface="Arial" panose="020B0604020202020204" pitchFamily="34" charset="0"/>
              </a:rPr>
              <a:t>Nola</a:t>
            </a:r>
            <a:r>
              <a:rPr lang="es-ES" sz="2400" dirty="0">
                <a:solidFill>
                  <a:schemeClr val="tx1"/>
                </a:solidFill>
                <a:latin typeface="Arial" panose="020B0604020202020204" pitchFamily="34" charset="0"/>
                <a:cs typeface="Arial" panose="020B0604020202020204" pitchFamily="34" charset="0"/>
              </a:rPr>
              <a:t> Pender 1996</a:t>
            </a:r>
          </a:p>
        </p:txBody>
      </p:sp>
      <p:sp>
        <p:nvSpPr>
          <p:cNvPr id="11" name="Rectángulo 10"/>
          <p:cNvSpPr/>
          <p:nvPr/>
        </p:nvSpPr>
        <p:spPr>
          <a:xfrm>
            <a:off x="3171292" y="1295080"/>
            <a:ext cx="8613913" cy="10942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Arial" panose="020B0604020202020204" pitchFamily="34" charset="0"/>
                <a:cs typeface="Arial" panose="020B0604020202020204" pitchFamily="34" charset="0"/>
              </a:rPr>
              <a:t>Modelo de Promoción de Salud</a:t>
            </a:r>
          </a:p>
          <a:p>
            <a:pPr algn="ctr"/>
            <a:r>
              <a:rPr lang="es-ES" sz="2400" dirty="0">
                <a:solidFill>
                  <a:schemeClr val="tx1"/>
                </a:solidFill>
                <a:latin typeface="Arial" panose="020B0604020202020204" pitchFamily="34" charset="0"/>
                <a:cs typeface="Arial" panose="020B0604020202020204" pitchFamily="34" charset="0"/>
              </a:rPr>
              <a:t>Relaciona Autocuidado y Promoción de salud.</a:t>
            </a:r>
          </a:p>
        </p:txBody>
      </p:sp>
      <p:sp>
        <p:nvSpPr>
          <p:cNvPr id="12" name="Rectángulo 11"/>
          <p:cNvSpPr/>
          <p:nvPr/>
        </p:nvSpPr>
        <p:spPr>
          <a:xfrm>
            <a:off x="3975651" y="379406"/>
            <a:ext cx="4399721" cy="7384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Arial" panose="020B0604020202020204" pitchFamily="34" charset="0"/>
                <a:cs typeface="Arial" panose="020B0604020202020204" pitchFamily="34" charset="0"/>
              </a:rPr>
              <a:t>Fundamentos teóricos</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475" y="6245854"/>
            <a:ext cx="609600" cy="609600"/>
          </a:xfrm>
          <a:prstGeom prst="rect">
            <a:avLst/>
          </a:prstGeom>
        </p:spPr>
      </p:pic>
    </p:spTree>
    <p:extLst>
      <p:ext uri="{BB962C8B-B14F-4D97-AF65-F5344CB8AC3E}">
        <p14:creationId xmlns:p14="http://schemas.microsoft.com/office/powerpoint/2010/main" val="156629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8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2"/>
                </p:tgtEl>
              </p:cMediaNode>
            </p:audio>
          </p:childTnLst>
        </p:cTn>
      </p:par>
    </p:tnLst>
    <p:bldLst>
      <p:bldP spid="3"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10283" y="2016743"/>
            <a:ext cx="2240154" cy="6993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dirty="0">
                <a:solidFill>
                  <a:schemeClr val="tx1"/>
                </a:solidFill>
                <a:latin typeface="Arial" panose="020B0604020202020204" pitchFamily="34" charset="0"/>
                <a:ea typeface="Calibri" panose="020F0502020204030204" pitchFamily="34" charset="0"/>
                <a:cs typeface="Times New Roman" panose="02020603050405020304" pitchFamily="18" charset="0"/>
              </a:rPr>
              <a:t>OMS/2022</a:t>
            </a:r>
            <a:endParaRPr lang="es-E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2650435" y="1657435"/>
            <a:ext cx="9276521" cy="14179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Es la capacidad de individuos, familias y comunidades para promover y mantener la salud, prevenir y hacerle frente a las enfermedades, con o sin el apoyo de un proveedor de atención médica.</a:t>
            </a:r>
            <a:endParaRPr lang="es-ES" sz="2400" dirty="0">
              <a:solidFill>
                <a:schemeClr val="tx1"/>
              </a:solidFill>
              <a:latin typeface="Arial" panose="020B0604020202020204" pitchFamily="34" charset="0"/>
              <a:cs typeface="Arial" panose="020B0604020202020204" pitchFamily="34" charset="0"/>
            </a:endParaRPr>
          </a:p>
        </p:txBody>
      </p:sp>
      <p:sp>
        <p:nvSpPr>
          <p:cNvPr id="9" name="Rectángulo 8"/>
          <p:cNvSpPr/>
          <p:nvPr/>
        </p:nvSpPr>
        <p:spPr>
          <a:xfrm>
            <a:off x="410283" y="4080681"/>
            <a:ext cx="2240154" cy="6993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400" dirty="0">
                <a:solidFill>
                  <a:schemeClr val="tx1"/>
                </a:solidFill>
                <a:latin typeface="Arial" panose="020B0604020202020204" pitchFamily="34" charset="0"/>
                <a:ea typeface="Calibri" panose="020F0502020204030204" pitchFamily="34" charset="0"/>
                <a:cs typeface="Times New Roman" panose="02020603050405020304" pitchFamily="18" charset="0"/>
              </a:rPr>
              <a:t>Alvarez/2023</a:t>
            </a:r>
            <a:endParaRPr lang="es-E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2650436" y="3379303"/>
            <a:ext cx="9276521" cy="28014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Acciones, actividades, tiempo, lugar, participantes y criterios de medida con carácter coherente y sistémico, dirigidos al paciente adulto mayor con CCR para que aprenda y logre su autocuidado, regule los factores que afectan su propio desarrollo y el funcionamiento de su vida, salud o bienestar, a través de la instrucción, favoreciéndose su relación con el médico familiar, familia y comunidad. </a:t>
            </a:r>
            <a:endParaRPr lang="es-ES" sz="2400" dirty="0">
              <a:solidFill>
                <a:schemeClr val="tx1"/>
              </a:solidFill>
              <a:latin typeface="Arial" panose="020B0604020202020204" pitchFamily="34" charset="0"/>
              <a:cs typeface="Arial" panose="020B0604020202020204" pitchFamily="34" charset="0"/>
            </a:endParaRPr>
          </a:p>
        </p:txBody>
      </p:sp>
      <p:sp>
        <p:nvSpPr>
          <p:cNvPr id="8" name="Rectángulo 7"/>
          <p:cNvSpPr/>
          <p:nvPr/>
        </p:nvSpPr>
        <p:spPr>
          <a:xfrm>
            <a:off x="4121425" y="615081"/>
            <a:ext cx="4399721" cy="7384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Arial" panose="020B0604020202020204" pitchFamily="34" charset="0"/>
                <a:cs typeface="Arial" panose="020B0604020202020204" pitchFamily="34" charset="0"/>
              </a:rPr>
              <a:t>Fundamentos teóricos</a:t>
            </a: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113" y="5488875"/>
            <a:ext cx="609600" cy="609600"/>
          </a:xfrm>
          <a:prstGeom prst="rect">
            <a:avLst/>
          </a:prstGeom>
        </p:spPr>
      </p:pic>
    </p:spTree>
    <p:extLst>
      <p:ext uri="{BB962C8B-B14F-4D97-AF65-F5344CB8AC3E}">
        <p14:creationId xmlns:p14="http://schemas.microsoft.com/office/powerpoint/2010/main" val="2627561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54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4335859C-873C-4A9B-98FD-1D39AF76193A}"/>
              </a:ext>
            </a:extLst>
          </p:cNvPr>
          <p:cNvSpPr txBox="1"/>
          <p:nvPr/>
        </p:nvSpPr>
        <p:spPr>
          <a:xfrm>
            <a:off x="818146" y="1000906"/>
            <a:ext cx="10716127" cy="2862322"/>
          </a:xfrm>
          <a:prstGeom prst="rect">
            <a:avLst/>
          </a:prstGeom>
          <a:noFill/>
        </p:spPr>
        <p:txBody>
          <a:bodyPr wrap="square">
            <a:spAutoFit/>
          </a:bodyPr>
          <a:lstStyle/>
          <a:p>
            <a:r>
              <a:rPr lang="es-ES" dirty="0"/>
              <a:t>El autocuidado permite envejecer con salud y mantener el bienestar de las personas a lo largo de su vida. </a:t>
            </a:r>
          </a:p>
          <a:p>
            <a:r>
              <a:rPr lang="es-ES" dirty="0"/>
              <a:t>Para lograr un envejecimiento saludable y mantener el bienestar, es importante llevar a cabo un autocuidado y adoptar hábitos que disminuyan el impacto de múltiples factores biológicos, sociales y culturales. </a:t>
            </a:r>
          </a:p>
          <a:p>
            <a:r>
              <a:rPr lang="es-ES" dirty="0"/>
              <a:t>Para lograr un autocuidado las personas y las comunidades deben desarrollar capacidad de:</a:t>
            </a:r>
          </a:p>
          <a:p>
            <a:r>
              <a:rPr lang="es-ES" dirty="0"/>
              <a:t>•Autosuficiencia</a:t>
            </a:r>
          </a:p>
          <a:p>
            <a:r>
              <a:rPr lang="es-ES" dirty="0"/>
              <a:t>•Empoderamiento</a:t>
            </a:r>
          </a:p>
          <a:p>
            <a:r>
              <a:rPr lang="es-ES" dirty="0"/>
              <a:t>•Autonomía</a:t>
            </a:r>
          </a:p>
          <a:p>
            <a:r>
              <a:rPr lang="es-ES" dirty="0"/>
              <a:t>•Responsabilidad</a:t>
            </a:r>
          </a:p>
          <a:p>
            <a:r>
              <a:rPr lang="es-ES" dirty="0"/>
              <a:t>•Participación</a:t>
            </a:r>
          </a:p>
          <a:p>
            <a:endParaRPr lang="es-ES" dirty="0"/>
          </a:p>
        </p:txBody>
      </p:sp>
    </p:spTree>
    <p:extLst>
      <p:ext uri="{BB962C8B-B14F-4D97-AF65-F5344CB8AC3E}">
        <p14:creationId xmlns:p14="http://schemas.microsoft.com/office/powerpoint/2010/main" val="292523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12061" y="171981"/>
            <a:ext cx="12192000" cy="68585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6" name="Text Box 2248"/>
          <p:cNvSpPr txBox="1">
            <a:spLocks noChangeArrowheads="1"/>
          </p:cNvSpPr>
          <p:nvPr/>
        </p:nvSpPr>
        <p:spPr bwMode="auto">
          <a:xfrm>
            <a:off x="3389075" y="1803400"/>
            <a:ext cx="541815"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algn="ctr" defTabSz="914217">
              <a:defRPr/>
            </a:pPr>
            <a:r>
              <a:rPr lang="en-US" sz="4000" b="1" dirty="0">
                <a:solidFill>
                  <a:schemeClr val="bg1"/>
                </a:solidFill>
                <a:latin typeface="Source Sans Pro"/>
                <a:cs typeface="Source Sans Pro"/>
              </a:rPr>
              <a:t>01</a:t>
            </a:r>
          </a:p>
        </p:txBody>
      </p:sp>
      <p:sp>
        <p:nvSpPr>
          <p:cNvPr id="2" name="Title 1">
            <a:extLst>
              <a:ext uri="{FF2B5EF4-FFF2-40B4-BE49-F238E27FC236}">
                <a16:creationId xmlns:a16="http://schemas.microsoft.com/office/drawing/2014/main" xmlns="" id="{CF8CD22A-2C6F-4BDA-B19E-4FBA5B310F88}"/>
              </a:ext>
            </a:extLst>
          </p:cNvPr>
          <p:cNvSpPr>
            <a:spLocks noGrp="1"/>
          </p:cNvSpPr>
          <p:nvPr>
            <p:ph type="title"/>
          </p:nvPr>
        </p:nvSpPr>
        <p:spPr>
          <a:xfrm>
            <a:off x="1738752" y="293805"/>
            <a:ext cx="9394265" cy="693886"/>
          </a:xfrm>
        </p:spPr>
        <p:txBody>
          <a:bodyPr/>
          <a:lstStyle/>
          <a:p>
            <a:pPr algn="ctr"/>
            <a:r>
              <a:rPr lang="es-CO" sz="3200" b="1" dirty="0">
                <a:latin typeface="Arial" panose="020B0604020202020204" pitchFamily="34" charset="0"/>
                <a:cs typeface="Arial" panose="020B0604020202020204" pitchFamily="34" charset="0"/>
              </a:rPr>
              <a:t>El Autocuidado y sus dimensiones</a:t>
            </a:r>
          </a:p>
        </p:txBody>
      </p:sp>
      <p:sp>
        <p:nvSpPr>
          <p:cNvPr id="40" name="Rectángulo 39"/>
          <p:cNvSpPr/>
          <p:nvPr/>
        </p:nvSpPr>
        <p:spPr>
          <a:xfrm>
            <a:off x="255053" y="1500389"/>
            <a:ext cx="11657771" cy="50174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s-ES" sz="2800" dirty="0">
                <a:solidFill>
                  <a:schemeClr val="tx1"/>
                </a:solidFill>
                <a:latin typeface="Arial" panose="020B0604020202020204" pitchFamily="34" charset="0"/>
                <a:cs typeface="Arial" panose="020B0604020202020204" pitchFamily="34" charset="0"/>
              </a:rPr>
              <a:t>Física: incluye hábitos de alimentación saludable, el ejercicio físico regular, caminatas, </a:t>
            </a:r>
            <a:r>
              <a:rPr lang="es-ES" sz="2800" dirty="0" err="1">
                <a:solidFill>
                  <a:schemeClr val="tx1"/>
                </a:solidFill>
                <a:latin typeface="Arial" panose="020B0604020202020204" pitchFamily="34" charset="0"/>
                <a:cs typeface="Arial" panose="020B0604020202020204" pitchFamily="34" charset="0"/>
              </a:rPr>
              <a:t>Tai</a:t>
            </a:r>
            <a:r>
              <a:rPr lang="es-ES" sz="2800" dirty="0">
                <a:solidFill>
                  <a:schemeClr val="tx1"/>
                </a:solidFill>
                <a:latin typeface="Arial" panose="020B0604020202020204" pitchFamily="34" charset="0"/>
                <a:cs typeface="Arial" panose="020B0604020202020204" pitchFamily="34" charset="0"/>
              </a:rPr>
              <a:t> chi, ejercicios de fuerza suave, el descanso y estado de salud.</a:t>
            </a:r>
          </a:p>
          <a:p>
            <a:pPr marL="342900" indent="-342900">
              <a:buFont typeface="Arial" panose="020B0604020202020204" pitchFamily="34" charset="0"/>
              <a:buChar char="•"/>
            </a:pPr>
            <a:r>
              <a:rPr lang="es-ES" sz="2800" dirty="0">
                <a:solidFill>
                  <a:schemeClr val="tx1"/>
                </a:solidFill>
                <a:latin typeface="Arial" panose="020B0604020202020204" pitchFamily="34" charset="0"/>
                <a:cs typeface="Arial" panose="020B0604020202020204" pitchFamily="34" charset="0"/>
              </a:rPr>
              <a:t>Emocional: incluye la gestión de la emociones, el desarrollo de la autoestima y la empatía. Prevención de depresión y aislamiento.</a:t>
            </a:r>
          </a:p>
          <a:p>
            <a:pPr marL="342900" indent="-342900">
              <a:buFont typeface="Arial" panose="020B0604020202020204" pitchFamily="34" charset="0"/>
              <a:buChar char="•"/>
            </a:pPr>
            <a:r>
              <a:rPr lang="es-ES" sz="2800" dirty="0">
                <a:solidFill>
                  <a:schemeClr val="tx1"/>
                </a:solidFill>
                <a:latin typeface="Arial" panose="020B0604020202020204" pitchFamily="34" charset="0"/>
                <a:cs typeface="Arial" panose="020B0604020202020204" pitchFamily="34" charset="0"/>
              </a:rPr>
              <a:t>Mental: implica la estimulación cognitiva. </a:t>
            </a:r>
          </a:p>
          <a:p>
            <a:pPr marL="342900" indent="-342900">
              <a:buFont typeface="Arial" panose="020B0604020202020204" pitchFamily="34" charset="0"/>
              <a:buChar char="•"/>
            </a:pPr>
            <a:r>
              <a:rPr lang="es-ES" sz="2800" dirty="0">
                <a:solidFill>
                  <a:schemeClr val="tx1"/>
                </a:solidFill>
                <a:latin typeface="Arial" panose="020B0604020202020204" pitchFamily="34" charset="0"/>
                <a:cs typeface="Arial" panose="020B0604020202020204" pitchFamily="34" charset="0"/>
              </a:rPr>
              <a:t>Social: enfocado en mantener las relaciones saludables y buscar apoyo social. Apoyo de familia, amigos y comunidad.</a:t>
            </a:r>
          </a:p>
          <a:p>
            <a:pPr marL="342900" indent="-342900">
              <a:buFont typeface="Arial" panose="020B0604020202020204" pitchFamily="34" charset="0"/>
              <a:buChar char="•"/>
            </a:pPr>
            <a:r>
              <a:rPr lang="es-ES" sz="2800" dirty="0">
                <a:solidFill>
                  <a:schemeClr val="tx1"/>
                </a:solidFill>
                <a:latin typeface="Arial" panose="020B0604020202020204" pitchFamily="34" charset="0"/>
                <a:cs typeface="Arial" panose="020B0604020202020204" pitchFamily="34" charset="0"/>
              </a:rPr>
              <a:t>Espiritual: relacionado con la búsqueda de significado y propósito en la vida.</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399" y="6076419"/>
            <a:ext cx="609600" cy="609600"/>
          </a:xfrm>
          <a:prstGeom prst="rect">
            <a:avLst/>
          </a:prstGeom>
        </p:spPr>
      </p:pic>
    </p:spTree>
    <p:extLst>
      <p:ext uri="{BB962C8B-B14F-4D97-AF65-F5344CB8AC3E}">
        <p14:creationId xmlns:p14="http://schemas.microsoft.com/office/powerpoint/2010/main" val="1033882543"/>
      </p:ext>
    </p:extLst>
  </p:cSld>
  <p:clrMapOvr>
    <a:masterClrMapping/>
  </p:clrMapOvr>
  <p:transition advClick="0"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5608</TotalTime>
  <Words>2840</Words>
  <Application>Microsoft Office PowerPoint</Application>
  <PresentationFormat>Panorámica</PresentationFormat>
  <Paragraphs>201</Paragraphs>
  <Slides>27</Slides>
  <Notes>4</Notes>
  <HiddenSlides>0</HiddenSlides>
  <MMClips>13</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27</vt:i4>
      </vt:variant>
    </vt:vector>
  </HeadingPairs>
  <TitlesOfParts>
    <vt:vector size="39" baseType="lpstr">
      <vt:lpstr>맑은 고딕</vt:lpstr>
      <vt:lpstr>MS PGothic</vt:lpstr>
      <vt:lpstr>SimSun</vt:lpstr>
      <vt:lpstr>Arial</vt:lpstr>
      <vt:lpstr>Arial Bold</vt:lpstr>
      <vt:lpstr>Batang</vt:lpstr>
      <vt:lpstr>Calibri</vt:lpstr>
      <vt:lpstr>Calibri Light</vt:lpstr>
      <vt:lpstr>Lato Light</vt:lpstr>
      <vt:lpstr>Source Sans Pro</vt:lpstr>
      <vt:lpstr>Times New Roman</vt:lpstr>
      <vt:lpstr>Tema de Office</vt:lpstr>
      <vt:lpstr>Presentación de PowerPoint</vt:lpstr>
      <vt:lpstr>OBJETIVOS GENERALES  </vt:lpstr>
      <vt:lpstr>Presentación de PowerPoint</vt:lpstr>
      <vt:lpstr>Presentación de PowerPoint</vt:lpstr>
      <vt:lpstr>Presentación de PowerPoint</vt:lpstr>
      <vt:lpstr>Presentación de PowerPoint</vt:lpstr>
      <vt:lpstr>Presentación de PowerPoint</vt:lpstr>
      <vt:lpstr>Presentación de PowerPoint</vt:lpstr>
      <vt:lpstr>El Autocuidado y sus dimensiones</vt:lpstr>
      <vt:lpstr>Dimensión Física</vt:lpstr>
      <vt:lpstr>Dimensiones Emocional y Espiritual</vt:lpstr>
      <vt:lpstr>Dimensiones Mental y Social</vt:lpstr>
      <vt:lpstr>Presentación de PowerPoint</vt:lpstr>
      <vt:lpstr>Presentación de PowerPoint</vt:lpstr>
      <vt:lpstr>Presentación de PowerPoint</vt:lpstr>
      <vt:lpstr>El autocuidado al adulto mayor y la dieta</vt:lpstr>
      <vt:lpstr>Presentación de PowerPoint</vt:lpstr>
      <vt:lpstr>Presentación de PowerPoint</vt:lpstr>
      <vt:lpstr>Presentación de PowerPoint</vt:lpstr>
      <vt:lpstr>La incorporación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DFP</cp:lastModifiedBy>
  <cp:revision>454</cp:revision>
  <dcterms:created xsi:type="dcterms:W3CDTF">2020-03-21T22:03:23Z</dcterms:created>
  <dcterms:modified xsi:type="dcterms:W3CDTF">2025-10-07T01:05:54Z</dcterms:modified>
</cp:coreProperties>
</file>