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3" r:id="rId2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as Libres" id="{9216261E-7B1A-47C7-8C8C-2A6A2B73E2D4}">
          <p14:sldIdLst>
            <p14:sldId id="4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3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38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47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290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835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7137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1214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200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88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9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952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228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856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566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84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59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254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208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20B63-E188-4E01-BD12-6DDA65CD443B}" type="datetimeFigureOut">
              <a:rPr lang="es-ES" smtClean="0"/>
              <a:pPr/>
              <a:t>15/05/2023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3069FE-AA76-4F92-A35E-3CD2D4DE13F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909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05AF4F1-38E3-4FA0-9B07-E5FF16DAA0E2}"/>
              </a:ext>
            </a:extLst>
          </p:cNvPr>
          <p:cNvGrpSpPr/>
          <p:nvPr/>
        </p:nvGrpSpPr>
        <p:grpSpPr>
          <a:xfrm>
            <a:off x="287531" y="129480"/>
            <a:ext cx="9490562" cy="6533929"/>
            <a:chOff x="233743" y="130629"/>
            <a:chExt cx="9490562" cy="6533929"/>
          </a:xfrm>
        </p:grpSpPr>
        <p:sp>
          <p:nvSpPr>
            <p:cNvPr id="5" name="Rectangle 4"/>
            <p:cNvSpPr/>
            <p:nvPr/>
          </p:nvSpPr>
          <p:spPr>
            <a:xfrm>
              <a:off x="233743" y="130629"/>
              <a:ext cx="9438514" cy="6533929"/>
            </a:xfrm>
            <a:prstGeom prst="rect">
              <a:avLst/>
            </a:prstGeom>
            <a:solidFill>
              <a:schemeClr val="bg1"/>
            </a:solidFill>
            <a:ln w="177800" cap="rnd" cmpd="thickThin">
              <a:solidFill>
                <a:schemeClr val="bg1"/>
              </a:solidFill>
              <a:round/>
            </a:ln>
            <a:effectLst>
              <a:innerShdw blurRad="3810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pPr lvl="0" algn="ctr">
                <a:defRPr/>
              </a:pPr>
              <a:endParaRPr lang="en-US" sz="1400" dirty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 rot="10800000">
              <a:off x="4481533" y="6011513"/>
              <a:ext cx="5065305" cy="543497"/>
            </a:xfrm>
            <a:custGeom>
              <a:avLst/>
              <a:gdLst>
                <a:gd name="connsiteX0" fmla="*/ 0 w 3718299"/>
                <a:gd name="connsiteY0" fmla="*/ 557919 h 557919"/>
                <a:gd name="connsiteX1" fmla="*/ 0 w 3718299"/>
                <a:gd name="connsiteY1" fmla="*/ 0 h 557919"/>
                <a:gd name="connsiteX2" fmla="*/ 3718299 w 3718299"/>
                <a:gd name="connsiteY2" fmla="*/ 557919 h 557919"/>
                <a:gd name="connsiteX3" fmla="*/ 0 w 3718299"/>
                <a:gd name="connsiteY3" fmla="*/ 557919 h 557919"/>
                <a:gd name="connsiteX0" fmla="*/ 0 w 3723678"/>
                <a:gd name="connsiteY0" fmla="*/ 746177 h 746177"/>
                <a:gd name="connsiteX1" fmla="*/ 5379 w 3723678"/>
                <a:gd name="connsiteY1" fmla="*/ 0 h 746177"/>
                <a:gd name="connsiteX2" fmla="*/ 3723678 w 3723678"/>
                <a:gd name="connsiteY2" fmla="*/ 557919 h 746177"/>
                <a:gd name="connsiteX3" fmla="*/ 0 w 3723678"/>
                <a:gd name="connsiteY3" fmla="*/ 746177 h 746177"/>
                <a:gd name="connsiteX0" fmla="*/ 0 w 3723678"/>
                <a:gd name="connsiteY0" fmla="*/ 746177 h 746177"/>
                <a:gd name="connsiteX1" fmla="*/ 5379 w 3723678"/>
                <a:gd name="connsiteY1" fmla="*/ 0 h 746177"/>
                <a:gd name="connsiteX2" fmla="*/ 3723678 w 3723678"/>
                <a:gd name="connsiteY2" fmla="*/ 600949 h 746177"/>
                <a:gd name="connsiteX3" fmla="*/ 0 w 3723678"/>
                <a:gd name="connsiteY3" fmla="*/ 746177 h 746177"/>
                <a:gd name="connsiteX0" fmla="*/ 0 w 3723678"/>
                <a:gd name="connsiteY0" fmla="*/ 746177 h 746177"/>
                <a:gd name="connsiteX1" fmla="*/ 5379 w 3723678"/>
                <a:gd name="connsiteY1" fmla="*/ 0 h 746177"/>
                <a:gd name="connsiteX2" fmla="*/ 3723678 w 3723678"/>
                <a:gd name="connsiteY2" fmla="*/ 615292 h 746177"/>
                <a:gd name="connsiteX3" fmla="*/ 0 w 3723678"/>
                <a:gd name="connsiteY3" fmla="*/ 746177 h 746177"/>
                <a:gd name="connsiteX0" fmla="*/ 2535 w 3726213"/>
                <a:gd name="connsiteY0" fmla="*/ 724662 h 724662"/>
                <a:gd name="connsiteX1" fmla="*/ 0 w 3726213"/>
                <a:gd name="connsiteY1" fmla="*/ 0 h 724662"/>
                <a:gd name="connsiteX2" fmla="*/ 3726213 w 3726213"/>
                <a:gd name="connsiteY2" fmla="*/ 593777 h 724662"/>
                <a:gd name="connsiteX3" fmla="*/ 2535 w 3726213"/>
                <a:gd name="connsiteY3" fmla="*/ 724662 h 724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6213" h="724662">
                  <a:moveTo>
                    <a:pt x="2535" y="724662"/>
                  </a:moveTo>
                  <a:lnTo>
                    <a:pt x="0" y="0"/>
                  </a:lnTo>
                  <a:lnTo>
                    <a:pt x="3726213" y="593777"/>
                  </a:lnTo>
                  <a:lnTo>
                    <a:pt x="2535" y="7246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331899" y="5710249"/>
              <a:ext cx="4741022" cy="860898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1755228" y="5917324"/>
              <a:ext cx="7788164" cy="678030"/>
            </a:xfrm>
            <a:custGeom>
              <a:avLst/>
              <a:gdLst>
                <a:gd name="connsiteX0" fmla="*/ 0 w 4318171"/>
                <a:gd name="connsiteY0" fmla="*/ 651754 h 651754"/>
                <a:gd name="connsiteX1" fmla="*/ 0 w 4318171"/>
                <a:gd name="connsiteY1" fmla="*/ 0 h 651754"/>
                <a:gd name="connsiteX2" fmla="*/ 4318171 w 4318171"/>
                <a:gd name="connsiteY2" fmla="*/ 651754 h 651754"/>
                <a:gd name="connsiteX3" fmla="*/ 0 w 4318171"/>
                <a:gd name="connsiteY3" fmla="*/ 651754 h 651754"/>
                <a:gd name="connsiteX0" fmla="*/ 1828800 w 4318171"/>
                <a:gd name="connsiteY0" fmla="*/ 651754 h 651754"/>
                <a:gd name="connsiteX1" fmla="*/ 0 w 4318171"/>
                <a:gd name="connsiteY1" fmla="*/ 0 h 651754"/>
                <a:gd name="connsiteX2" fmla="*/ 4318171 w 4318171"/>
                <a:gd name="connsiteY2" fmla="*/ 651754 h 651754"/>
                <a:gd name="connsiteX3" fmla="*/ 1828800 w 4318171"/>
                <a:gd name="connsiteY3" fmla="*/ 651754 h 651754"/>
                <a:gd name="connsiteX0" fmla="*/ 2091447 w 4318171"/>
                <a:gd name="connsiteY0" fmla="*/ 651754 h 651754"/>
                <a:gd name="connsiteX1" fmla="*/ 0 w 4318171"/>
                <a:gd name="connsiteY1" fmla="*/ 0 h 651754"/>
                <a:gd name="connsiteX2" fmla="*/ 4318171 w 4318171"/>
                <a:gd name="connsiteY2" fmla="*/ 651754 h 651754"/>
                <a:gd name="connsiteX3" fmla="*/ 2091447 w 4318171"/>
                <a:gd name="connsiteY3" fmla="*/ 651754 h 651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18171" h="651754">
                  <a:moveTo>
                    <a:pt x="2091447" y="651754"/>
                  </a:moveTo>
                  <a:lnTo>
                    <a:pt x="0" y="0"/>
                  </a:lnTo>
                  <a:lnTo>
                    <a:pt x="4318171" y="651754"/>
                  </a:lnTo>
                  <a:lnTo>
                    <a:pt x="2091447" y="65175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8" name="TextBox 13"/>
            <p:cNvSpPr txBox="1"/>
            <p:nvPr/>
          </p:nvSpPr>
          <p:spPr>
            <a:xfrm>
              <a:off x="585336" y="1341276"/>
              <a:ext cx="86785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b="1" dirty="0" smtClean="0">
                  <a:solidFill>
                    <a:srgbClr val="006B50"/>
                  </a:solidFill>
                  <a:latin typeface="Century Schoolbook" panose="02040604050505020304" pitchFamily="18" charset="0"/>
                </a:rPr>
                <a:t>II Taller Nacional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de </a:t>
              </a:r>
              <a:r>
                <a:rPr lang="en-US" sz="1600" b="1" dirty="0" smtClean="0">
                  <a:solidFill>
                    <a:srgbClr val="006B50"/>
                  </a:solidFill>
                  <a:latin typeface="Century Schoolbook" panose="02040604050505020304" pitchFamily="18" charset="0"/>
                </a:rPr>
                <a:t>R</a:t>
              </a: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esidentes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y </a:t>
              </a:r>
              <a:r>
                <a:rPr lang="x-none" sz="1600" b="1" dirty="0">
                  <a:solidFill>
                    <a:srgbClr val="006B50"/>
                  </a:solidFill>
                  <a:latin typeface="Century Schoolbook" panose="02040604050505020304" pitchFamily="18" charset="0"/>
                </a:rPr>
                <a:t>P</a:t>
              </a:r>
              <a:r>
                <a:rPr kumimoji="0" lang="x-none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rofesionales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de la </a:t>
              </a: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Saludad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.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x-non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Policlínico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</a:t>
              </a:r>
              <a:r>
                <a:rPr kumimoji="0" lang="en-US" sz="16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Docente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 Cristobal 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Labra. Municipio La Lisa. </a:t>
              </a: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6B50"/>
                  </a:solidFill>
                  <a:effectLst/>
                  <a:uLnTx/>
                  <a:uFillTx/>
                  <a:latin typeface="Century Schoolbook" panose="02040604050505020304" pitchFamily="18" charset="0"/>
                </a:rPr>
                <a:t>2023</a:t>
              </a:r>
              <a:endParaRPr kumimoji="0" lang="es-US" sz="1600" b="1" i="0" u="none" strike="noStrike" kern="1200" cap="none" spc="0" normalizeH="0" baseline="0" noProof="0" dirty="0">
                <a:ln>
                  <a:noFill/>
                </a:ln>
                <a:solidFill>
                  <a:srgbClr val="006B50"/>
                </a:solidFill>
                <a:effectLst/>
                <a:uLnTx/>
                <a:uFillTx/>
                <a:latin typeface="Century Schoolbook" panose="02040604050505020304" pitchFamily="18" charset="0"/>
              </a:endParaRP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585336" y="1939110"/>
              <a:ext cx="847875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90C226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uLnTx/>
                  <a:uFillTx/>
                  <a:latin typeface="Arial Rounded MT Bold" pitchFamily="34" charset="0"/>
                  <a:ea typeface="+mn-ea"/>
                  <a:cs typeface="+mn-cs"/>
                </a:rPr>
                <a:t>CERTIFICADO</a:t>
              </a:r>
            </a:p>
          </p:txBody>
        </p:sp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D38EE888-36F2-4E30-826A-1A0429FCD6B9}"/>
                </a:ext>
              </a:extLst>
            </p:cNvPr>
            <p:cNvSpPr txBox="1"/>
            <p:nvPr/>
          </p:nvSpPr>
          <p:spPr>
            <a:xfrm>
              <a:off x="7180220" y="5734514"/>
              <a:ext cx="25440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Dictamen…..42  /23. </a:t>
              </a:r>
              <a:r>
                <a:rPr lang="es-E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Crédito </a:t>
              </a:r>
              <a:r>
                <a:rPr lang="es-E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(4)</a:t>
              </a:r>
              <a:endParaRPr lang="pt-BR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00E85D8E-C0A5-4F9E-B6C0-34984546B8F1}"/>
                </a:ext>
              </a:extLst>
            </p:cNvPr>
            <p:cNvSpPr/>
            <p:nvPr/>
          </p:nvSpPr>
          <p:spPr>
            <a:xfrm>
              <a:off x="331899" y="4642820"/>
              <a:ext cx="903263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 smtClean="0">
                <a:solidFill>
                  <a:prstClr val="black"/>
                </a:solidFill>
                <a:latin typeface="Century Schoolbook" panose="02040604050505020304" pitchFamily="18" charset="0"/>
              </a:endParaRPr>
            </a:p>
            <a:p>
              <a:r>
                <a:rPr lang="en-US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     </a:t>
              </a:r>
              <a:r>
                <a:rPr lang="en-US" sz="1600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Dado </a:t>
              </a:r>
              <a:r>
                <a:rPr lang="en-US" sz="1600" dirty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en la ciudad de La Habana, a </a:t>
              </a:r>
              <a:r>
                <a:rPr lang="en-US" sz="1600" dirty="0" err="1">
                  <a:solidFill>
                    <a:prstClr val="black"/>
                  </a:solidFill>
                  <a:latin typeface="Century Schoolbook" panose="02040604050505020304" pitchFamily="18" charset="0"/>
                </a:rPr>
                <a:t>los</a:t>
              </a:r>
              <a:r>
                <a:rPr lang="en-US" sz="1600" dirty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15</a:t>
              </a:r>
              <a:r>
                <a:rPr lang="en-US" sz="1600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 </a:t>
              </a:r>
              <a:r>
                <a:rPr lang="en-US" sz="1600" dirty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días del mes de </a:t>
              </a:r>
              <a:r>
                <a:rPr lang="en-US" sz="1600" b="1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Mayo</a:t>
              </a:r>
              <a:r>
                <a:rPr lang="en-US" sz="1600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 </a:t>
              </a:r>
              <a:r>
                <a:rPr lang="en-US" sz="1600" dirty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de </a:t>
              </a:r>
              <a:r>
                <a:rPr lang="en-US" sz="1600" b="1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2023</a:t>
              </a:r>
              <a:r>
                <a:rPr lang="en-US" sz="1400" dirty="0" smtClean="0">
                  <a:solidFill>
                    <a:prstClr val="black"/>
                  </a:solidFill>
                  <a:latin typeface="Century Schoolbook" panose="02040604050505020304" pitchFamily="18" charset="0"/>
                </a:rPr>
                <a:t>.</a:t>
              </a:r>
              <a:endParaRPr lang="pt-BR" sz="1400" dirty="0"/>
            </a:p>
          </p:txBody>
        </p:sp>
      </p:grpSp>
      <p:sp>
        <p:nvSpPr>
          <p:cNvPr id="4" name="Rectángulo 3"/>
          <p:cNvSpPr/>
          <p:nvPr/>
        </p:nvSpPr>
        <p:spPr>
          <a:xfrm>
            <a:off x="385687" y="3396445"/>
            <a:ext cx="903263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ES" sz="2400" dirty="0">
                <a:solidFill>
                  <a:prstClr val="black"/>
                </a:solidFill>
                <a:latin typeface="Century Schoolbook" panose="02040604050505020304" pitchFamily="18" charset="0"/>
              </a:rPr>
              <a:t>Por su participación como </a:t>
            </a:r>
            <a:r>
              <a:rPr lang="es-ES" sz="2400" dirty="0" smtClean="0">
                <a:solidFill>
                  <a:prstClr val="black"/>
                </a:solidFill>
                <a:latin typeface="Century Schoolbook" panose="02040604050505020304" pitchFamily="18" charset="0"/>
              </a:rPr>
              <a:t>Ponente </a:t>
            </a:r>
            <a:r>
              <a:rPr lang="es-ES" sz="2400" dirty="0" smtClean="0">
                <a:solidFill>
                  <a:prstClr val="black"/>
                </a:solidFill>
                <a:latin typeface="Century Schoolbook" panose="02040604050505020304" pitchFamily="18" charset="0"/>
              </a:rPr>
              <a:t>de: Nivel de conocimiento sobre tabaquismo en adolescentes de un consultorio médico de la familia</a:t>
            </a:r>
            <a:r>
              <a:rPr lang="en-US" sz="2400" b="1" dirty="0" smtClean="0">
                <a:solidFill>
                  <a:prstClr val="black"/>
                </a:solidFill>
                <a:latin typeface="Century Schoolbook" panose="02040604050505020304" pitchFamily="18" charset="0"/>
              </a:rPr>
              <a:t>                  </a:t>
            </a:r>
          </a:p>
          <a:p>
            <a:pPr lvl="0" algn="just"/>
            <a:r>
              <a:rPr lang="en-US" sz="2400" b="1" dirty="0">
                <a:solidFill>
                  <a:prstClr val="black"/>
                </a:solidFill>
                <a:latin typeface="Century Schoolbook" panose="02040604050505020304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Century Schoolbook" panose="02040604050505020304" pitchFamily="18" charset="0"/>
              </a:rPr>
              <a:t>                  </a:t>
            </a:r>
            <a:r>
              <a:rPr lang="en-US" sz="2800" b="1" dirty="0" smtClean="0">
                <a:solidFill>
                  <a:schemeClr val="accent2"/>
                </a:solidFill>
                <a:latin typeface="Century Schoolbook" panose="02040604050505020304" pitchFamily="18" charset="0"/>
              </a:rPr>
              <a:t>JORCIENCIAPDCL2023</a:t>
            </a:r>
            <a:endParaRPr lang="en-US" sz="2800" b="1" dirty="0">
              <a:solidFill>
                <a:schemeClr val="accent2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39124" y="2636917"/>
            <a:ext cx="87791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A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: Diana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Belkys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Gómez </a:t>
            </a:r>
            <a:r>
              <a:rPr lang="en-US" sz="2400" dirty="0" err="1" smtClean="0">
                <a:solidFill>
                  <a:prstClr val="black"/>
                </a:solidFill>
                <a:latin typeface="Brush Script MT" panose="03060802040406070304" pitchFamily="66" charset="0"/>
              </a:rPr>
              <a:t>Guerra,Adrián</a:t>
            </a:r>
            <a:r>
              <a:rPr lang="en-US" sz="2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Ernesto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Álvarez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Brush Script MT" panose="03060802040406070304" pitchFamily="66" charset="0"/>
              </a:rPr>
              <a:t>Gómez,Milaydes</a:t>
            </a:r>
            <a:r>
              <a:rPr lang="en-US" sz="2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Lardoeyt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Ferrer,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Gicela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Francisca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Díaz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Pita, 4 Maria de la </a:t>
            </a:r>
            <a:r>
              <a:rPr lang="en-US" sz="2400" dirty="0" err="1">
                <a:solidFill>
                  <a:prstClr val="black"/>
                </a:solidFill>
                <a:latin typeface="Brush Script MT" panose="03060802040406070304" pitchFamily="66" charset="0"/>
              </a:rPr>
              <a:t>Caridad</a:t>
            </a:r>
            <a:r>
              <a:rPr lang="en-US" sz="2400" dirty="0">
                <a:solidFill>
                  <a:prstClr val="black"/>
                </a:solidFill>
                <a:latin typeface="Brush Script MT" panose="03060802040406070304" pitchFamily="66" charset="0"/>
              </a:rPr>
              <a:t> Casanova Moreno</a:t>
            </a:r>
            <a:r>
              <a:rPr lang="en-US" sz="2400" dirty="0" smtClean="0">
                <a:solidFill>
                  <a:prstClr val="black"/>
                </a:solidFill>
                <a:latin typeface="Brush Script MT" panose="03060802040406070304" pitchFamily="66" charset="0"/>
              </a:rPr>
              <a:t>. </a:t>
            </a:r>
            <a:endParaRPr lang="es-ES" sz="2400" dirty="0"/>
          </a:p>
        </p:txBody>
      </p:sp>
      <p:pic>
        <p:nvPicPr>
          <p:cNvPr id="19" name="Imagen 18" descr="Universidad de Ciencias Médicas de La Habana Facultad de Ciencias Médicas  ICBP Victoria de Girón Clínica Estomatológica Docente Juan Manuel Márquez -  PDF Descargar libr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62" y="436105"/>
            <a:ext cx="1765139" cy="880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Imagen 2" descr="Tribuna de La Habana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399" y="326571"/>
            <a:ext cx="1545309" cy="1258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410789" y="5723379"/>
            <a:ext cx="5823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err="1" smtClean="0"/>
              <a:t>Dr.C</a:t>
            </a:r>
            <a:r>
              <a:rPr lang="es-ES" sz="1400" b="1" dirty="0" smtClean="0"/>
              <a:t>. </a:t>
            </a:r>
            <a:r>
              <a:rPr lang="es-ES" sz="1400" b="1" dirty="0"/>
              <a:t>Miguel Ángel González Rangel</a:t>
            </a:r>
            <a:r>
              <a:rPr lang="es-ES" sz="1400" b="1" dirty="0" smtClean="0"/>
              <a:t>.             Dr. Luis Vivas </a:t>
            </a:r>
            <a:r>
              <a:rPr lang="es-ES" sz="1400" b="1" dirty="0" err="1" smtClean="0"/>
              <a:t>Bombino</a:t>
            </a:r>
            <a:endParaRPr lang="es-ES" sz="1400" b="1" dirty="0" smtClean="0"/>
          </a:p>
          <a:p>
            <a:r>
              <a:rPr lang="es-ES" sz="1400" b="1" dirty="0" smtClean="0"/>
              <a:t> </a:t>
            </a:r>
            <a:r>
              <a:rPr lang="es-ES" sz="1400" b="1" dirty="0"/>
              <a:t>Postgrado e </a:t>
            </a:r>
            <a:r>
              <a:rPr lang="es-ES" sz="1400" b="1" dirty="0" smtClean="0"/>
              <a:t>Investigaciones                             Director del evento</a:t>
            </a:r>
            <a:endParaRPr lang="es-ES" sz="1400" b="1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612" y="5370705"/>
            <a:ext cx="1123828" cy="362660"/>
          </a:xfrm>
          <a:prstGeom prst="rect">
            <a:avLst/>
          </a:prstGeom>
          <a:effectLst>
            <a:outerShdw blurRad="50800" dist="38100" dir="18900000" sx="98000" sy="98000" algn="bl" rotWithShape="0">
              <a:schemeClr val="bg1"/>
            </a:outerShdw>
          </a:effectLst>
        </p:spPr>
      </p:pic>
      <p:pic>
        <p:nvPicPr>
          <p:cNvPr id="17" name="Imagen 1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795" y="5408926"/>
            <a:ext cx="1898102" cy="413837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504" y="5203798"/>
            <a:ext cx="752501" cy="62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760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929</TotalTime>
  <Words>119</Words>
  <Application>Microsoft Office PowerPoint</Application>
  <PresentationFormat>A4 (210 x 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Brush Script MT</vt:lpstr>
      <vt:lpstr>Century Schoolbook</vt:lpstr>
      <vt:lpstr>Trebuchet MS</vt:lpstr>
      <vt:lpstr>Wingdings 3</vt:lpstr>
      <vt:lpstr>Faceta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Toshiba-User</dc:creator>
  <cp:lastModifiedBy>luis</cp:lastModifiedBy>
  <cp:revision>109</cp:revision>
  <dcterms:created xsi:type="dcterms:W3CDTF">2018-01-04T18:00:52Z</dcterms:created>
  <dcterms:modified xsi:type="dcterms:W3CDTF">2023-05-15T15:55:56Z</dcterms:modified>
</cp:coreProperties>
</file>